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68" r:id="rId4"/>
    <p:sldMasterId id="2147483792" r:id="rId5"/>
    <p:sldMasterId id="2147483804" r:id="rId6"/>
  </p:sldMasterIdLst>
  <p:notesMasterIdLst>
    <p:notesMasterId r:id="rId68"/>
  </p:notesMasterIdLst>
  <p:sldIdLst>
    <p:sldId id="294" r:id="rId7"/>
    <p:sldId id="308" r:id="rId8"/>
    <p:sldId id="324" r:id="rId9"/>
    <p:sldId id="325" r:id="rId10"/>
    <p:sldId id="309" r:id="rId11"/>
    <p:sldId id="323" r:id="rId12"/>
    <p:sldId id="284" r:id="rId13"/>
    <p:sldId id="299" r:id="rId14"/>
    <p:sldId id="296" r:id="rId15"/>
    <p:sldId id="302" r:id="rId16"/>
    <p:sldId id="303" r:id="rId17"/>
    <p:sldId id="312" r:id="rId18"/>
    <p:sldId id="280" r:id="rId19"/>
    <p:sldId id="276" r:id="rId20"/>
    <p:sldId id="281" r:id="rId21"/>
    <p:sldId id="282" r:id="rId22"/>
    <p:sldId id="300" r:id="rId23"/>
    <p:sldId id="301" r:id="rId24"/>
    <p:sldId id="288" r:id="rId25"/>
    <p:sldId id="272" r:id="rId26"/>
    <p:sldId id="270" r:id="rId27"/>
    <p:sldId id="259" r:id="rId28"/>
    <p:sldId id="257" r:id="rId29"/>
    <p:sldId id="258" r:id="rId30"/>
    <p:sldId id="271" r:id="rId31"/>
    <p:sldId id="261" r:id="rId32"/>
    <p:sldId id="260" r:id="rId33"/>
    <p:sldId id="275" r:id="rId34"/>
    <p:sldId id="262" r:id="rId35"/>
    <p:sldId id="273" r:id="rId36"/>
    <p:sldId id="263" r:id="rId37"/>
    <p:sldId id="264" r:id="rId38"/>
    <p:sldId id="274" r:id="rId39"/>
    <p:sldId id="292" r:id="rId40"/>
    <p:sldId id="290" r:id="rId41"/>
    <p:sldId id="310" r:id="rId42"/>
    <p:sldId id="278" r:id="rId43"/>
    <p:sldId id="266" r:id="rId44"/>
    <p:sldId id="267" r:id="rId45"/>
    <p:sldId id="268" r:id="rId46"/>
    <p:sldId id="269" r:id="rId47"/>
    <p:sldId id="265" r:id="rId48"/>
    <p:sldId id="277" r:id="rId49"/>
    <p:sldId id="326" r:id="rId50"/>
    <p:sldId id="313" r:id="rId51"/>
    <p:sldId id="314" r:id="rId52"/>
    <p:sldId id="327" r:id="rId53"/>
    <p:sldId id="315" r:id="rId54"/>
    <p:sldId id="316" r:id="rId55"/>
    <p:sldId id="328" r:id="rId56"/>
    <p:sldId id="317" r:id="rId57"/>
    <p:sldId id="318" r:id="rId58"/>
    <p:sldId id="329" r:id="rId59"/>
    <p:sldId id="319" r:id="rId60"/>
    <p:sldId id="320" r:id="rId61"/>
    <p:sldId id="330" r:id="rId62"/>
    <p:sldId id="331" r:id="rId63"/>
    <p:sldId id="321" r:id="rId64"/>
    <p:sldId id="311" r:id="rId65"/>
    <p:sldId id="295" r:id="rId66"/>
    <p:sldId id="333" r:id="rId6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9B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4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3D482-6520-423B-A99D-A666AB53E604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69335-F785-40D0-88C8-B7E1202A9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624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6 premières diapos sont à passer rapidement «  simple information »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9335-F785-40D0-88C8-B7E1202A92B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989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 la Franche Comté possède un relief karstique particulier aux régions  calcaires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9335-F785-40D0-88C8-B7E1202A92B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818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9335-F785-40D0-88C8-B7E1202A92B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7726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9335-F785-40D0-88C8-B7E1202A92B6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18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renseignements «  source, longueur, .. » des principaux cours d’eau du département sont donnés oralement.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9335-F785-40D0-88C8-B7E1202A92B6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291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renseignements «  source, longueur, .. » des principaux cours d’eau du département sont donnés oralement.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9335-F785-40D0-88C8-B7E1202A92B6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291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renseignements «  source, longueur, .. » des principaux cours d’eau du département sont donnés oralement.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9335-F785-40D0-88C8-B7E1202A92B6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291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renseignements «  source, longueur, .. » des principaux cours d’eau du département sont donnés oralement.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9335-F785-40D0-88C8-B7E1202A92B6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291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renseignements «  source, longueur, .. » des principaux cours d’eau du département sont donnés oralement.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9335-F785-40D0-88C8-B7E1202A92B6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29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00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066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950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573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7376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8501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7934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8446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18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48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00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30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44E6AB9-53CA-4F47-A521-713B9F7CEFBC}" type="datetimeFigureOut">
              <a:rPr lang="fr-FR" smtClean="0"/>
              <a:t>23/03/2016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A1C2C9E-7971-429C-974D-8BA12FE650C9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ssinversantdelavarenne.fr/glossaire/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QIX_(hydrologie)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2.jpeg"/><Relationship Id="rId4" Type="http://schemas.openxmlformats.org/officeDocument/2006/relationships/hyperlink" Target="http://fr.wikipedia.org/wiki/Affluen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Cours_d'eau" TargetMode="Externa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hyperlink" Target="http://fr.wikipedia.org/wiki/Oc%C3%A9an" TargetMode="External"/><Relationship Id="rId5" Type="http://schemas.openxmlformats.org/officeDocument/2006/relationships/hyperlink" Target="http://fr.wikipedia.org/wiki/Mer" TargetMode="External"/><Relationship Id="rId4" Type="http://schemas.openxmlformats.org/officeDocument/2006/relationships/hyperlink" Target="http://fr.wikipedia.org/wiki/Lac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332656"/>
            <a:ext cx="7929562" cy="2190651"/>
          </a:xfrm>
        </p:spPr>
        <p:txBody>
          <a:bodyPr/>
          <a:lstStyle/>
          <a:p>
            <a:pPr eaLnBrk="1" hangingPunct="1"/>
            <a:r>
              <a:rPr lang="fr-FR" b="1" u="sng" dirty="0" smtClean="0"/>
              <a:t>Fédération Départementale de Pêche et de Protection du Milieu Aquatique du Doubs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1547664" y="5805264"/>
            <a:ext cx="6072230" cy="864096"/>
          </a:xfrm>
        </p:spPr>
        <p:txBody>
          <a:bodyPr>
            <a:normAutofit fontScale="85000" lnSpcReduction="20000"/>
          </a:bodyPr>
          <a:lstStyle/>
          <a:p>
            <a:r>
              <a:rPr lang="fr-FR" b="1" i="1" dirty="0" smtClean="0">
                <a:solidFill>
                  <a:schemeClr val="tx1"/>
                </a:solidFill>
              </a:rPr>
              <a:t>Présentation réalisée par </a:t>
            </a:r>
          </a:p>
          <a:p>
            <a:r>
              <a:rPr lang="fr-FR" b="1" i="1" dirty="0" smtClean="0">
                <a:solidFill>
                  <a:schemeClr val="tx1"/>
                </a:solidFill>
              </a:rPr>
              <a:t>L’AAPPMA de Colombier-Fontaine 25</a:t>
            </a:r>
          </a:p>
        </p:txBody>
      </p:sp>
      <p:pic>
        <p:nvPicPr>
          <p:cNvPr id="3074" name="Picture 2" descr="C:\Users\darty\Desktop\Fédération de Pêche\logo_FDP_25[1]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708919"/>
            <a:ext cx="2664296" cy="2805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04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296">
        <p14:ripple/>
      </p:transition>
    </mc:Choice>
    <mc:Fallback xmlns="">
      <p:transition spd="slow" advTm="52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764704"/>
            <a:ext cx="8856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600" b="1" dirty="0" smtClean="0">
                <a:latin typeface="+mj-lt"/>
              </a:rPr>
              <a:t>L’eau </a:t>
            </a:r>
            <a:r>
              <a:rPr lang="fr-FR" sz="3600" b="1" dirty="0">
                <a:latin typeface="+mj-lt"/>
              </a:rPr>
              <a:t>qui s’aventure dans le sol peut être absorbée par les racines des plantes. </a:t>
            </a:r>
            <a:endParaRPr lang="fr-FR" sz="3600" b="1" dirty="0" smtClean="0">
              <a:latin typeface="+mj-lt"/>
            </a:endParaRPr>
          </a:p>
          <a:p>
            <a:pPr algn="just"/>
            <a:endParaRPr lang="fr-FR" sz="3600" b="1" dirty="0">
              <a:latin typeface="+mj-lt"/>
            </a:endParaRPr>
          </a:p>
          <a:p>
            <a:pPr algn="just"/>
            <a:r>
              <a:rPr lang="fr-FR" sz="3600" b="1" dirty="0">
                <a:latin typeface="+mj-lt"/>
              </a:rPr>
              <a:t>Elle peut aussi continuer son voyage dans le sol et arriver dans les zones profondes saturées d’eau.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01414"/>
            <a:ext cx="3292414" cy="316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8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892">
        <p14:prism/>
      </p:transition>
    </mc:Choice>
    <mc:Fallback xmlns="">
      <p:transition spd="slow" advTm="158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84249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b="1" dirty="0">
                <a:latin typeface="+mj-lt"/>
              </a:rPr>
              <a:t>Ici c’est le royaume caché de la nappe phréatique où coulent les eaux souterraines</a:t>
            </a:r>
            <a:r>
              <a:rPr lang="fr-FR" sz="3200" b="1" dirty="0" smtClean="0">
                <a:latin typeface="+mj-lt"/>
              </a:rPr>
              <a:t>.</a:t>
            </a:r>
          </a:p>
          <a:p>
            <a:pPr algn="just"/>
            <a:r>
              <a:rPr lang="fr-FR" sz="3200" b="1" dirty="0" smtClean="0">
                <a:latin typeface="+mj-lt"/>
              </a:rPr>
              <a:t>A </a:t>
            </a:r>
            <a:r>
              <a:rPr lang="fr-FR" sz="3200" b="1" dirty="0">
                <a:latin typeface="+mj-lt"/>
              </a:rPr>
              <a:t>certains endroits de son trajet, la nappe trouve une sortie vers la surface et se retrouve à l’air libre</a:t>
            </a:r>
            <a:r>
              <a:rPr lang="fr-FR" sz="3200" b="1" dirty="0" smtClean="0">
                <a:latin typeface="+mj-lt"/>
              </a:rPr>
              <a:t>.</a:t>
            </a:r>
          </a:p>
          <a:p>
            <a:pPr algn="just"/>
            <a:r>
              <a:rPr lang="fr-FR" sz="3200" b="1" dirty="0" smtClean="0">
                <a:latin typeface="+mj-lt"/>
              </a:rPr>
              <a:t> C’est </a:t>
            </a:r>
            <a:r>
              <a:rPr lang="fr-FR" sz="3200" b="1" dirty="0">
                <a:latin typeface="+mj-lt"/>
              </a:rPr>
              <a:t>ce qu’on appelle une source, elle donnera naissance à un ruisseau.</a:t>
            </a:r>
          </a:p>
        </p:txBody>
      </p:sp>
      <p:pic>
        <p:nvPicPr>
          <p:cNvPr id="3076" name="Picture 4" descr="http://fr.academic.ru/pictures/frwiki/83/Source_de_la_Lou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4021054" cy="282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508104" y="336630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source  de la Loue</a:t>
            </a:r>
            <a:endParaRPr lang="fr-FR" dirty="0"/>
          </a:p>
        </p:txBody>
      </p:sp>
      <p:sp>
        <p:nvSpPr>
          <p:cNvPr id="4" name="AutoShape 7" descr="data:image/jpeg;base64,/9j/4AAQSkZJRgABAQAAAQABAAD/2wCEAAkGBxQSEhUSEhQVFRQUDxIQDxQVFRQQFhQQFhQXFxQUFxQYHCggGB4lGxUXITEhJSkrLi4uFx8zODMsNyguLisBCgoKDg0OGxAQGywkICQsLCwsLC4wLCwsLCwsLCwsLC8sLCwsMCwsLCwsLCwsLC0sLCwsLCwsLCwsLCwsLCwsLP/AABEIAKEBOAMBEQACEQEDEQH/xAAbAAEAAwEBAQEAAAAAAAAAAAAAAgMEAQUGB//EAEAQAAIBAgQEAgYHBQgDAQAAAAECAAMRBBIhMQUTQVEiYQYUMnGRoRUjQlJTgdGTsbLh8BYzYnJzksHSQ4LCJP/EABsBAQACAwEBAAAAAAAAAAAAAAABAgMEBQYH/8QAPREAAgECAgUHCwQCAgMBAAAAAAECAxEEIQUSEzFRBkFhcZGh0RQVIjJSU4GxweHwFjNCkmLxQ9IjNKJy/9oADAMBAAIRAxEAPwD0EqkT2Lima5qpYqYpUybmkVA0xarRJnq4e8yRmQRXCyXUFi5MMBKOowcqECSrsGUvczLaxBcmHvKOdiTjYSFVFipsMZdTRBHkGTroFtPCyjqE2NVPCiYnUFi9aIExuTJJ5JFwVVKAMuptAx1cLM0ahFjK9O0yqVyCFpIJLTJkN2BZ6uZXXQImiZOsgR5Zk3QOZDJuDdhKMwVJEovq0RMcZMkyvhZlVQixqwXo9WqjMieG9rkhQfdfeYqmNpU3aTzJUWz7fh3o7QpIFNNXa3iZ1Dknra+w8hOHWxtapK+s0uCyMiikU4j0TwzvmylRbVVOVb97dPymSGka8Y2vfpe8aiPnfSf0bFHK9HMVJysvtFTa4N+2hnRwWOdW8alrlJRtuPneWZ0dZFDvJMayBNMOTKuaB6OG4HVqC6ISO+w/Inea08XTg7SZbVZhxOBdGyspDdiCDM8KsZK6eRFjMUMyXRAyybg4BAOhTFwWJcSrsDQlQzG0iSwOZVpA6SZGQKzQJltdIFtPCyrqCxqRLTE3ckMwhIEMwk2YOEiTmCqpXAllBsgimLkumLmlKwMxuLRJYGlQV1alpaMbgw1cVM8aZFyg1LzJq2IBtGYLqDgTHJMk2I4MwtMknywZXWYOGgJOuxYj6sJO0YsWZbCVvcGCvX1mxCGRBq4ZaowUsqX3ZyFAH5/umKt6EdZJvqJR99hcZRRFQVafhUL7a9BvvPPzpVZScnF59DMqaLvpCl+LT/3r+spsansvsYuh6/S/Ep/71/WNjU9l9guh6/S/Ep/71/WNjU9l9guj5Hj+GTml0ZCrm/hYGxsL3A2udZ2MLOWz1ZJ3XExyWZ5opibOsyD6Phno2rIHqEgsAwAsLA7XM5tbHSUnGKLqJ9IigAACwAsB2E5rbbuy523XrtfykXB43pBwTn5WXKHGhJ0uvbQTdwmL2N09xWUbnx+IwBRirCxBsZ2IVtZJox2PMo2m1K5U1IqzE2yS1UWUuySYQSt2CYQSLsHbCMwcLiLMEGrgSygxcoqYuXVMi5lqYkmZVTQK+cZbVRANYxqoEC0tYHLwCxKxEq4pguXFyjpk3IVcReWjCxBQTLg5AOwADALKdW0q43BupYqYJUybmha4mPUZNyQqiRqsHHcWkpA8nE7zbhuKlQMsC1KxlXFA9PF1KaJSyPnZqear/hY2stultZq01OUpaysk8unpLMupVKfJZy/1mcKqbG2hLEfGUlGe0UUsrbxzGVsWJlVMi5Q+LmRUxcu4fjkVwaqllH2QbXPS57SlWlJxtB2YTPq6XpdTsAKbAAWGo2nJlo2e9yMmui4elKfht8RKeb5cRrnf7UL+G3xEeQS4jXOf2oT8NviI83y4jXPG4tjkqtnVSpPt3IINgALdpu0KM6cdVu5Vu58oDOqUJCoZFkCGI4itMXdwo6XNrnsB1mKpKnTWtNpLpJMr+kqK4XxkG31gF0H53v26dffbQnpLCRqKnrb+fmXWwenSxwYAqQQdiDcGb8YxkrxzQJNizJVMXPG4t6QcslUQ1HAGl8qgnYE2Os5mN0nRws9na8vl1kHi1/SBqimk7ZGPtmmtQOttSltbdBmuNPfOTW01WnTcYxSb578350jM7w/E1KdznDj7ZOYqSBcZdSV6336TWwmmK+Hu5eknzN5/BkXPfwGMWquZdCDlcHdWG48/fPX4XFU8TTVSH+nwJNDGwudABcnawmw3YHlnj9H/ABHzC6GcqWm8HF21+5nZhoDSE4qSp7+lL6l/D8fTr1Moz2FKo51anqLWN1Ou808XpWnVilh5u9896yMOI0VicJFSrwsnks0/kzNT4/SsL572F/D1t75tLTmDW+Xc/Azrk9pFq6p98fE04PilOq2VSQbXAItcdbd5tYXSOHxLcacrtfD5mpi9GYrCJOtCyfPk/kbZumgIBj4jxFKIGa5JBIVbXIG51M08ZjqWFinU59yW8HkD0kJBBVaZOi5mOZL6BmUrr30nHlp9+ko0+p3+YKcDiqyMDzOYLaZmNih6t919tgOv586hpnEU6mtK8lw3dmRGse9w/iC1QbaMvtLe+h2IPUHvPU4LHU8XT14ZcU96JNc3ATpqSbKCT2AJPwEhtJXYPr+BeimemKldmGYXVF8JA6FiRv5TkYrSOrNxppZc5kjDiXYz0N1HKqWH2g/iIHcEb+4/GY6ek8vTjn0BwPK45wGphkz5g6XAYgFSpO1x26Tbw2MhXlq2syHFo+eZrzopWKEYBtweP5dOrTyAmqqrnvYqoNyALa3/ACmGpR15xlf1ebiSmc4VjBRqrUKB8tyFJtrbQ3sdpNek6sHBO1wnZmapUJJJ3JJPvJvMiVlYgjeSDkAQDXhcK7I9RfZpgFyTbc2AHczFOpCMlF73uJseiuJbEmjRpU8pWnltfQndnJtpNd040FKpOW9/6RO/JFf0plpNRyjMat2qX3UfZtbuLy3k96iqXytuF8rGE4uZ9mRcg2IMlQRBRLgQD5n0gp5KudiHBQlUIAKAWGW+1jfTreeV09RaqRnrb+bhYM8qgWW5AOXKMlvHeow0DX7eLWcC6fWQfRejIOV97FwQbEAtl8Vr+4T12gVNYdqW6+XVlu+JJ7M7YPmMfgOTUFnLK+dgjG7A3BNz1Fyexues8fprAxoy2ifrPc9/S7kM8nE13dWdE8SsqEDdhbKR3M4ySTSbCyyJhgFp01JWqSTV6LqCPFbQ30+Fove75ge/6POL1ewFMknqfHcn8rfKeo5PXVOfC6+RKKOL16tbwpSrcv8A0qnj8/Z28pp6X0lUrXo0fV53x+3zPW6BwmDpWxGJqR1uaN93S+nhw6zzfUav4VX9lU/6zzuxnwPX+dcF72PaWUKFdDdKdZSVKkilU9k7j2ZenGrB3ijUxlbRmMioVqiaTvvt8isYCr+FV/ZVP+spsqnA21pTBJWVWPadGCrAgilWBBuCKVQEHuPDL0lWpTU4XTRir43R1em6dSpFp9J9JwvGOwy1UdHA3ZGQOO4uN+4nutG6Q8phaStJb19UfN9IYSGHq2pTU4vc18n0/M3zpGgfPcbwTK/N5l0dgrKbXUkEDJpqPLpqdZ5rTeByeI1t1sn9Azx8TXDFgqWelTJB0JAuDb3H5TzSVkr7mQsivC18tIuSUqu45Y2uvnfQj9RLPfZbg957XAdKwBNzyXvtbRksB3738z+Xa5PtqvJcY/VeIR9KiEkAAkkgADUknYCeubSV2SfpXopww0KADrlqMS1TYnc5RceVviZ5rHYja1fReS3GaKsj2ZpFhAK8RQV1KuoZTa6kXBsbjT3iWhOUHrRdmD8/9MeECjUDU0K02UXt7IqXOgPS4F7e+eg0fiXVg1N5rtsYpqx89OgUEAktMkEgEhbZiASBfa56XkNpOwIyQIAgCAWpiGCsgYhWtnUHRrbXEq4RbUms1uAw+Iam2ZGKtYi4NjY7xOEZq0ldArG/5ywNvGmvXqEkk59yppnYbqdphwytSj1cb95L3mGZiBAOwD5nG8CqAvy/EKjhiC2Wy3Bttr1AN+s81jdDVqlZ1Kck0+N8vsDIMG7lkRW+42q5RluAc+/fe518pyqWi8ROo4pLJ2bvl+fAarW8+rwlAU0VBfwi1zqSdyT7zee2o0o0oKEdyAxZbI3LtnCkrcXBI6W89pNXX1Hqb7ZdYPkVxD1Fd6t2Vs4p1fCmWmtzaw21G/f3TwWKxdXEVE6jzXNwIZRQw78rqSy3XlnVSV65tB172895rScdayIvmXV65d1dEz8zKrLkCZwgFiA3stdrX7AS1GnOctkt/MSlzH1VGhko5dLimc1urW8R+M9/RoqjQVNcyt3Fj0/SLGVFey1KigYWiQFdkFznubA+Q+E8DUqSjVjFbnb5nVhBOnJvm8D2uKUMtGqyvVDLRdlPOq6EKSD7U7k6NNRbSOLCvUckm+c870WxlQ4l0ao7LyFYBmZ7NmIuL7Th4apKaesduvBRasZeCYipUrIr1apBpOxHNqDxDL2PmZnwMnUxEoSzST+Zgxq2dGMo5O6+Ru9Ic1Pl5KlVczMD9bUN7LcbtNjSKVKkpQyd/ozX0fJ1ajU81Y84Yl6mGol2LEYjEJcm5spYC566Cbug3eqm/Z8DJiVa66So+W/T3z1RpnyT4+pUqEVUzKhyjItlSqfCQ1zc7kXH/M8TpLHVqzdKpZWby6vmGY8HSbxMSStyoYHOxysRfL1BsN+k5lS3xIZ2vXuqsAGemrUnGU+Mu1yH1AzAIT+Z7SIXTtxCR9PwPDhaYbJkL62NswX7IJ92tvOe40VhXQw61l6Tzf07iT06blSCpIINwQbEHyInRaTVmDT9J1vxqv7R/wBZj2FL2V2Im7NbtiBQWua1TK9Q00HMe5sDc76C62mFKg6rpKCuld5InO1zuBbEVVqOK1QLSpl3JqP2NlAvubRVVCm4xcFeTsskFdmP6TrfjVf2j/rM2wpeyuxEXZXWxtRxZ6jsN7M7ML+4mWjShF3jFL4C7KJcgQDfgweRX0a31FyCAo8ZtmB1PlaYKltrDd/Lr3c31JW5mCZyBAEAQBAEA1cOwnNqBAyqT7JckAntcA6zHWqbODlZvqJSub/SrA8qu3jDZzmAzMzhbaFyR/zNfA1tpSWVrdnwJkrM8abhUQBAIs4G5nPxGlsHh/3KivwWb7EatXG0KXrSXz+R5fBKgzVdf/If43mlgNIYZzleaWu7q+V0ZpYql6F5Wurq+R607pkEAw4zhNKrfMCL+1lJXN7wNDNKvo7DV5a8458d3yB5XEOGLTKhGceA/bY9QAN9hOJpDR1CnOEKatrb+fhxLxgpJs9DB8IytnqPnfNmBVRTGm2lyT8Z0cFoajhpKd25LdzW+BRZHoV/Zb/Kf3TrS3MHtcYwWDcqcRWNN/V6YYCqad6euUkA982s8A1HWTdr8x0k5artuJ4jB4cqwfFVshUh71WAy21ubbWm451rZ3NVQo3yt2lvo7gsKlR2w9U1H5aq96hqEJckaHbW804KCXo2+BtScn6xRi+B4XDsKjVa9MsWRMr1W31KgAGw0+UtGUaT11ZN85WUXVWq8ytMBhcS4p+sYh2AZ1BaqmgsCblQOokzrKstWTTIhR2TvFWHGeHJh6VGnTvlFSo3iJYksCSST5mdXQ379v8AHwMVfd8Ty56g1THjOGpUvqyMd2QhSffcEH3kXmji9G4fFZ1FnxWT/OsHkYrgooqop1autWwvyzYZWY28HUgb3nF0jouhQpqUbtt2z6nwsWjBSZbhOENUAao4sUUrkFmN7G7E3F/y+EyYTQUFapOXBq2XT0lbJM9+ekByAbuEmiHJr3KhGKAAm9T7INukw11VcbU99+4lW5zPhmBZBULcvOM9tbLcZiB3tMk07NxWf5Ygt4jUTmPybrTJso1F1AG99TqL6ylGMtRbTORL6DJMpAgCAIB9Dwrh9B8NVdqwVvq810u1MqxPhGbxZtpz69atGvGKjdZ8+/uysXSVj59t9Nr6X0Np0ChyAIAgHGcDeaeNx9DBw160rcFzvqRgr4mnQjeb8X1GWpiD0nhMfykxOIlai9SK4b31v6busvh9GY/HrXvsoc3PJ9aysvzMlTxPf9Jt4LlXVh6OJjrLisn2bn3Fa+G0hg/3YbSPtR3/ABX51mlq+clixJOpJNyT53nqsJpXBV0lSml0PJ9j+hjpY2hV9WWfB5MTpG0ZWxPb9Z8/xHKvFTypRUe9+HcVp6P0pX3RjTXS7vsRU1YmcPEaQxWI/dqN9F8uxZG/T5Lxlnia0p9C9Fdn+iF5pHZw2iMFhv2qaT4732vM4BbaSZcVo/DYqOrWgn8/g95alYib2F0ni8L+1NpcHmux/Q8/W5NSp54Oq4/4yzX27y9MT3npsJyt5sTD4x8H4nLreW4X/wBmk7e1HNFyuDtPT4XSOFxX7U03w3PseZNHFUa3qST6OfsPJ4yfGuoH1Z31uM6/PUTT0n+9R6/qjdp7mexOyYiuv7Lf5T+6RLcwS9K6wWpZja+Eo5d9bZ9Bp7p85qQk6sGlll8zr05JU5Jvj8j2+LcaoNQqgVkJNGoAA1ySVNgBPQVJxcXnzHCp05KSy50eb6HVQ+Lcqbj1ZQTra+c6Xnn8LCUU9ZWO9iJKTVmev6XjSj/qt/AYxfqfEYb1/geb6OD/APUv+jV/ekw4T131GTE+qus9L0u2pf53/hnpdDf+w+p/NHNr+qeBPUGqIB5/Gdqe398bX2P1VTScnTP7Mf8A9fRmWl6xpwH91T/0k/hE6VD9uPUvkY3vL5kIEAQC6hhy4cgqMiZzc2JFwLL3OsrKai0uLsTYpliBAEiUlFXeSIbSV2VVK4HnPM4/lPh6N40Fry4/x7ef4dpprFSrz2eFg5y/+V1so9YN55eXKDHurtNe3Rb0ez67+k6C0BpCUdo6yUvZt6PVf7F1PEA7z0OB5V05+jiY6r4rNdm9d5oVa1fCPVxdNx/yWcfsXAz1NGvSrx16UlJdBs06kKi1oO6EyNpK7Lt2zZFqgHWczEabwND1qib4LP5GnUx+Hp75X6s/kVPie04GM5WLVccNB34y8Pz4lqflmK9HD0mr/wApZJeJmdyZ46tXqV5upVk23zs9Ho7QFHDS2tV69Ti9y6lzEZjO8IAvIOfitE4PFfu003x3PtWZNaxE3cPpHFYf9qo10b12PLuOLU5MKGeFrSh0P0l+dp2nRJ2mootnqXJIs9TbtLbORXaIkuBY9JKpMh1EDgG7SdlIbVEfVGldmydoiXqLdpOykRtEdGCeNlJZnJxmiMBis5wSfFZPu3/EpxPC2c3JPs5eh0uD1B6ib8Mbioqzk5cLtu3Vnka9DQtKjGUVVm78Xe3VwNQwr+fzlfLMd76f9peJqfpyl7+p/b7BsE5BGuoI3krGY73s/wC0vElcnaS/56nb9jd63igAM4NgAL06Z0H/AKzJ5bX9ld/idXyOHtFNTieJG7D9nT/6yrx9ZfxXf4llgIv+RUvH8QNnA91OmP8A5lPOdXgu/wAS3m1e0Z8fxKtWy56h8JJWyoNSLfdlJ4+c1Zpd/iXhgNV3Uu4pwmKqU3FRahzBWXVUIsbX0y+QlKeMlB3SXf4lp4LXVnLuL8bxOrVy8x75SSBZV1It0F5klpOvb0HqvjFtP5mnidDRrw1XUkulZMz849/mZTzjjPfT/tLxNH9Lw9/U7fsOce/zMeccZ76f9peI/S8Pf1O37FGKQvlufZYsLjMNUZNr9nMyU9J4hP8A8k5TXBybXXmbGG5PwoS1lVnLK1pO6/2WUWKqqg+yoUdNhaUeksW3lVmujWll3mGXJmEpN7epn0/Y1YM5mysTqNLHrKvSWNS/en/aXiTDkvSvnXq/2Xgb/UR95vj/AClPOmN99P8AtLxMn6Voe+q/2X/Ueoj7zfH+UedMb76f9peI/StD31X+y/6m3h+FAWt4jrRI1XP9pdj9k+cz0dJYxxm3VlkudyfZnl1j9OUaeSq1HrZZyWXSvR3mL1Efeb4/ymDzpjffT/tLxH6Woe+q/wBl/wBR6kPvN8f5R50xvvp/2l4j9LUPfVf7L/qeVUqamxNr6X10kVcXiKsdWpUlJcG213sxx5L4bW/8lSc1wcsu5IrmA9BRoUqENSlFRXBCDKIIlFSVpK6JI5Ey0MRVoS16UnF9B5/Ecm8LOWvRbpy/x3dm7ssGqEya2JrVnerNy622Y6fJfC3vXlKp1uy7vEjeYDs4fR2Fw/7VOK+GfbvEk3BAEAQBAEA2OzDLl5gGV78pBUY1NOWpBBAB8WpsNBcgTo4ZRazt8TQxDknkSSvWDAkVCoYc8cu+U8ywFIKt3XKTci+wPebOrC3N0fc19aV+cprmu9NlbnBmpHIoprlsabXLkrowa2l76LpYmWSinlYh6zWdyzFPilfKpcqKjBGKBi392RmypbLq4v4RodbgSEoNXf5vJbmmXYZ6pGIDhjZDyyyBQWPM8IUqL/Z6sDprvKyUFqkxcsymoMTYlWfRK7KgRLZkNPkr7N7G7++3lLLU6Ob7kPX+f2KUxWIKkoajDOwqE0wMoFYgCllQlhlFjYNsNjJ1Y3zt+LnIvK2X5nzGnDriGy53qLdqStZEXwFCXfVLg3sDtbXQSr1FzIla7MVRsWaSB85zU6FSr9WCVqlGLKFVDoHVNLG2lzYmX9C7t0/m8r6ds+gljHxTl1IqWKEMAlwGAQhk8FtwxHibseglY6qzyJesyVVsSDnUVCCVXOUIqcnNUI8IQm98o9m+U384Wruf48g9bei6jUrZ1FXMQaQzeDIqnINSctj4r7MCCfZsLzHVjDUZkpuesjNW3M5Mt5047iEgkQBAEAQBAEACplII3BuJ0MHo+WIzeUePHqMFbEKnkt5r+l2+6PnOj5ioe1Lu8DX8vqcEPpdvuj5x5ioe1Lu8B5fU4I97gPpJh0p1RXpeI0yFKlvrBceA6+E3tr2+ezS0XQpxcUr3Vnd718PoalfEVpyTTtZ36jw6nGCSSEVQToAWIA7am815aDoN3UpLs8DajjqiVnZkH4ozAiwFxa+swYjQ9KlSlOMndK+dvAyU8bOUlFpZmWcQ3BAEAQBAEAQBAEAQBAEAQC2liCu0tGbRVxTLxxBpfbSKbJA8QaNtIbJAcQaNtIbJEGxrGQ6rJ2aJJj2ElVWg6SJfSLWsNPdpJdeRVUUQOPbvK7WRbZo6vEGk7aQ2SJfSTSdtIjYofSLRtpDYorqYxjKuo2WVNIzEzGXEAQBAEAQBL06U6j1YK7Kykoq7ZAvO3hNENPWrdniadXF80O0jO6kkrI0TkkgQBAEA6JSpDXg48U0Wi7NMtnialOVOThLejtRkpK6EoSIAgCAIAgCAIAgCAIAgG88LP3h8DKa5fUOHhjd1+f6RroajMlWky6MLf13lk7lWrEJJAgCAIAgCASWmTsCfcCZBNixcI5+yfz0/fI1kLMtXhz9gPz/SNZE6rD8Ocdj7j+smLTDi0VnBv90/IybdKIsyBw7fdb4GRkLMgVI3Bi4OrTJm/htHYnEZwjlxeS+/wNeriadP1n8CxaPeehw3J+lDOs9Z8FkvH5HOq6Rk8oKxLljsJ24YelTWrCKS6jRlUnJ3bY5Y7D4CX2ceCK60uI5Y7D4CNnHghrS4jljsPgI2ceCGtLiOWOw+AjZx4Ia0uI5Y7D4CNnHghrS4jljsPgI2ceCGtLiOWOw+AjZx4Ia0uJGpS7Tj6W0YsRDXpr013rh18DdwmKdOWrLc+4pnimmnZnbEAQBAEAQBAEAQBAEAQD6OYWrOzMwkEnGUHQ6iCCj1Gn935mW1mRqo56in3fmY1mNVD1Cn2+ZjWY1UPUKfb5mNZjVRNcIg+yP3/vkazFkWKgGwA/K0XJJSCRABNt5aEJTkoxV2+ZFZSUVd7jJUxvYX89p6TC8m5zjrV5avQs38Xu+Zy62lIp2pq/SVnGt2E348m8Mt8pPs8DXelKvMkQbFMetvdNqloLBU3fVv1u/duMM9IV5K17dRUzk7kn850qeHo0/Ugl1JI1pVZy9Zt/EjMxQQBAEAQBAEAQBAEAQDhUTVq4LD1XecE3xtn2mWFepD1ZMiaQnPqaBwktya6n43NiOkKy32ZzkiYf07h/al3eBk85VOC7xyRH6dw/tS7vAecqnBd53kjzkfp2h7cu7wHnKfBA0h5/H+ULk7Q55y7vAecp8Ec5Ik/p3D+1Lu8B5yqcF3nDR85WXJ2jb0ZvuC0lPnijhomadTk5VXqTT67rxM0dJQ54siaZ7TSqaExkP436mjPHHUXz2OZT2mnPBYiHrQl2MzxrU5bpLtGU9pj8nq+y+xltePFHp4euRpa4ns9I6IpYtay9GfHj1/lziYbGzo5PNcPA9BBcXE8TicJVw89SorPufUzvUq8KqvFncpmvZmW6GQxZi6O8sydVkayOikY1GRroGkZOoxro5yzI1WTrI7yjJ1GRrock9o1GNdFVY5elz2nUwOh6+J9J+jHi/ovxGpXx9Olks3w8TFVpu2/wAOk9jg8Dh8JG1NZ87538focOviZ1neT+HMUNRI6TeujAc5Zi5J0UT2i6IO8g9ougcNE9ougBRPaLgl6u3aRrID1Zu0ayB31Zu0ayBA0T2k3QIlCIJIyQIAgCAIAgCAIAgCAIAgCAIAgCCCziOPagqZEDFldrsUUXQAhLu6AXvuCSLHwma1SbRDZGpx8iqy5VyhgCdBkUYilSqFjnvotRjcqoGXQsNZhk1LJq4UmtxsqY1zQepSyswNYUxmNiEZ1UjQ5vZGnWYJ4HD1Fd018vkZo4mtHdJl2J4g9NaZPLRnqct2bx06fgdszHw3BKBemrj89apofDcya+PiZVj6y3so/tEw1IpEXOZRmzIihS1ViT7BDEi4G66m9prvQ9PmkWWPnzovXj93sDSC52CsbtzQKmTLTIPtDcmx3Gg3lfNC5pFvL2+YwUfSCslCjnVXdqWHYvZRYPRZjm5lVAxulr5h7W2ljWeim3dWt1/YiONsl+fU9HiPGDTWkw5aF6FSqwqXbxoqMKSkEXJzEX12vY7TEtEzW9d5leOVsjGfSaqXdVpKv1y0lz5bpfE06IZlWoXIKuW1VdgATe8utFT/AB/nOU8uLW4xXvtSy3qk2VwctPELSt7W7Bs1+mW2t7jew+jadN60ld9xgqYupLJZI82j6QPZyUClnXLmNNshOYFCvOsNKf2zT1vpewPRUmapXT47UZKjXUZ6YIpj20vhc+dDf2Qy/M692s/zqB6XDuJNVrNTamFVRU1umYFHCgkByxDA5tVW2m97y0Zu9gXcP5jOwqplUewcqrfXuKrdPIS6lLnJPPTjLimpYUw1SlQqpZdAKgqXU56iqSOVe5ZfatqQL49dkXKR6Ttymq5aVxQFXleLOL4MYjMT90MSu23W+kjXdr/m4XLcXx11OVUSpYvaopRUqZVpkIpeoLH6wi4LnwHwnYS5tC56OPxvLrBBy7ZKbZWvnqZquQqmu4Gux+dxLk7gxYLiFa1FDkY1BSIcq1wrU67tmGbxN9SNdPa20kKTyBmo+kNTKzFApZ0K5jTfKWWoTTy86y2FIe0yXu2l9DCmwcwnHqhLO2WxZWRdQKdN8Nh2LNY+JQz1Dc/dbXsUmDZS43uGNInOqUitwKh9Yak2UEm5AymwJsTJ12LnOH4818+ZAtlVhqlwSWBQhajG4tuwU7+EWl6c22SmVtNksckgQBAEAQBAEAQBAEAQBAEAQBANdDGFZRxuQXniXl75XZixmqYsmWUQdp4siHEF44kZXZiw+kfL3RsxY4eImNQWOeugsGIuyghT2DWv/CPhGzFiTcSMbMWIjiJk6iFiY4l5DzkbMWB4n5RsxYrqY8mSoIWKRijLaqBop8RPWVcBY5Ur02WopQEVQRVGviBQIR5eEAaSuyIsTbiXkPKTsybEBjRmz28WULfyBJA+Z+MbNCx36SMnUFiQ4l5DvI2YsdHE/KNmLEUxwX2QBdi3/sTcmRsxYpr4wtLqNgZZck5AEAQBAEAQBAEAQBAEAQBAEAQBAEAQBAEAQBAEAQBAEAQBAEAQBAEAQBAEASspRirydkSk27IiagnMq6ZwlN21r9Wf2NmGCrS5rdY5olVpzBv+T7GWeArcO8cwd5kjpfBv+fc/Ao8FXX8fkdzjvM0dI4R7qke0q8NWX8Wdm3GSkrxdzA01kxLAQBAEAQBAEAQBAEAE2mvXxVGgr1JJfnAyU6U6nqq5A1hORPlDh16sZPsX1NyOjqj3tIjzvKac+Ucv4U18Xf6IzR0aueXcQFQzl09L4yG6bfXZ/M2pYOjL+JIVjN6nyirr14xfavzsMEtHU3ubRIVpvU+UdJ+vBrqafgYJaNl/GSJCoJvU9NYOf8rdaZglgay5rnc47zN50wnvEU8kreyxnHeFpPCP/kRHktb2WMw7yfOWE95HtHktb2WMw7iWWkMK/wDkj2ojyat7LGYdxHl+F95HtQ8mq+y+wFx3mOppTCQ31F8M/kWjhK0v4kDWE59XlDQj6kW+7x+RsR0bUfrNLvImtNGXKOtf0YLvfgbC0bDnkzvO8pK5R1OeC7WR5th7THO8pZcpJe7Xb9iPNi9ruHO8pdcpONL/AOvsV82f5d33O86ZFyjp89N9qK+bZe0OcJdcoqHsS7vEjzbP2kd5wl1yhw3PGXd4lfN1Xivz4HDWEipyhw6XoRbfwXiTHRtS+bRE1TOTX09iZ5QtFdGb7X4I26ej6Ud+ZAmcirWqVXecm+tm5GEYq0VY5MZYQBAEA6DMlKtUpO8JNdTKyhGWUlckKpnWoaexVPKVpLp39q+5qTwFKW7IsWqJ3MNp3D1cp+i+nd2+NjQq4CpDOOZOdiMlJXi7o0mmnZiWAgCAIAkN23gi1QCcrE6Zw1HJPWfBeO426WCqz35LpKmqmeexOncTVyh6K6N/b4WOjSwFKG/N/nMQnHlJyd5O7N1JJWQkAQDTQwt99Lmw6a9plhScjHKoomkcM8xobHXY9pk8nZj26OPglQFmYWClj1OUbm3WWjhmyJYhImeGj7w1NhqNT2EeTMbdFbcP3N72ve2trdLDrK+TsnbomvDh3HTS4B120k+TMjbo79GjXxDT2tRp7+0eTMbdBuHAbsBpfcDTvHkzG3RypgVUXJFrhdNfESABp7xLLDMh4hHa2BRASzAWAJ6kAmwNoWGuQ8RY4cElyMw0QOe2UkgG+24MeTDygqr4C3UXte3W3e0xSoNK5kjWTMRFpgM5yAIAgCAIAgCAIAgCAIAgCAIAgHQ1pnoYqtQd6cmvzhuKVKUKitJXJ84+U60eUOKSs1F/B+JpvR1Jve/z4DnHykPlBiuEex+I83Uun8+A5plXp/F9HZ9y3m+j09pzmmUenMY/5LsRPkFHh3kS5M0sRjsRiP3JN9G5diyM9OhTp+qgyEbi01E09xlucEkEghPQ/CRdC6OFCNwfKLoXBFoBqajny25ZslRMtQFl8YAzWG5FttLgnUToYerGKszSr0nJ3RNOGkMGVqd0N13HN+szlqpA9q17WvqzHrNrbRat+fA19jJFTcHuhRjRbMlmYqSwPLZCqdlOY9ftMLG95O3je+ZGxlaxLE8FDVCysoUs1l1UIp5Wq263pk2Ftwb6SI11b86Q6LuW4bBZOeMyWqpkUAXsb1CSWIzW+s9kkgWNt5WVeOXQWjRln0lT8GVgdUzFMQubLrmqGnla/wDhyfOWWIXy7iHQfzKqfBmZbnIhDswUXXPesagNQ2OvUHXU38pLqxT3/luYqqUmt35c0YbhCLlzcslXpMdL+FFIyAnpc3HulXiFxLKgzIno/ZKaq6eCjSpkaqrMlN0ZzodTn+Fx1vLeURbbK7BpIsq8BJJOemRlKi4OoKoLMLXPsa3JJ8rSFWiS6UiVTghPizoDn5mRSVS938N7bePNe3tC9oVWKDpSeZKhw/lMrBksqBWtck2phLeK+XYagjQWI6ylWvFxaL06MlJMz1TcmcqW86S3EJBIgCAIAgCAIAgCAIAgCAIAgCAIAgCAIAgCAakxAvta5udv+B/V5icHYo4s4cSOgtoRv1/r98bN8RqkRX0sR0A0NjYW/wCQfjJ1M7k6pyrWB6a+HsNQCO3nJjFoJWI1qmb+ryYxsSlYlQmWJEjSJkMYMACQCDyGSjtKSiGXPLMqilpVl0dSEQyyW5iDkgkprSsiYmSYjKIAgCAIAgCAIAgCAIAgCAIAgCAIAgCAIAgCAIAgCAIAg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9" descr="data:image/jpeg;base64,/9j/4AAQSkZJRgABAQAAAQABAAD/2wCEAAkGBxQSEhUSEhQVFRQUDxIQDxQVFRQQFhQQFhQXFxQUFxQYHCggGB4lGxUXITEhJSkrLi4uFx8zODMsNyguLisBCgoKDg0OGxAQGywkICQsLCwsLC4wLCwsLCwsLCwsLC8sLCwsMCwsLCwsLCwsLC0sLCwsLCwsLCwsLCwsLCwsLP/AABEIAKEBOAMBEQACEQEDEQH/xAAbAAEAAwEBAQEAAAAAAAAAAAAAAgMEAQUGB//EAEAQAAIBAgQEAgYHBQgDAQAAAAECAAMRBBIhMQUTQVEiYQYUMnGRoRUjQlJTgdGTsbLh8BYzYnJzksHSQ4LCJP/EABsBAQACAwEBAAAAAAAAAAAAAAABAgMEBQYH/8QAPREAAgECAgUHCwQCAgMBAAAAAAECAxEEIQUSEzFRBkFhcZGh0RQVIjJSU4GxweHwFjNCkmLxQ9IjNKJy/9oADAMBAAIRAxEAPwD0EqkT2Lima5qpYqYpUybmkVA0xarRJnq4e8yRmQRXCyXUFi5MMBKOowcqECSrsGUvczLaxBcmHvKOdiTjYSFVFipsMZdTRBHkGTroFtPCyjqE2NVPCiYnUFi9aIExuTJJ5JFwVVKAMuptAx1cLM0ahFjK9O0yqVyCFpIJLTJkN2BZ6uZXXQImiZOsgR5Zk3QOZDJuDdhKMwVJEovq0RMcZMkyvhZlVQixqwXo9WqjMieG9rkhQfdfeYqmNpU3aTzJUWz7fh3o7QpIFNNXa3iZ1Dknra+w8hOHWxtapK+s0uCyMiikU4j0TwzvmylRbVVOVb97dPymSGka8Y2vfpe8aiPnfSf0bFHK9HMVJysvtFTa4N+2hnRwWOdW8alrlJRtuPneWZ0dZFDvJMayBNMOTKuaB6OG4HVqC6ISO+w/Inea08XTg7SZbVZhxOBdGyspDdiCDM8KsZK6eRFjMUMyXRAyybg4BAOhTFwWJcSrsDQlQzG0iSwOZVpA6SZGQKzQJltdIFtPCyrqCxqRLTE3ckMwhIEMwk2YOEiTmCqpXAllBsgimLkumLmlKwMxuLRJYGlQV1alpaMbgw1cVM8aZFyg1LzJq2IBtGYLqDgTHJMk2I4MwtMknywZXWYOGgJOuxYj6sJO0YsWZbCVvcGCvX1mxCGRBq4ZaowUsqX3ZyFAH5/umKt6EdZJvqJR99hcZRRFQVafhUL7a9BvvPPzpVZScnF59DMqaLvpCl+LT/3r+spsansvsYuh6/S/Ep/71/WNjU9l9guh6/S/Ep/71/WNjU9l9guj5Hj+GTml0ZCrm/hYGxsL3A2udZ2MLOWz1ZJ3XExyWZ5opibOsyD6Phno2rIHqEgsAwAsLA7XM5tbHSUnGKLqJ9IigAACwAsB2E5rbbuy523XrtfykXB43pBwTn5WXKHGhJ0uvbQTdwmL2N09xWUbnx+IwBRirCxBsZ2IVtZJox2PMo2m1K5U1IqzE2yS1UWUuySYQSt2CYQSLsHbCMwcLiLMEGrgSygxcoqYuXVMi5lqYkmZVTQK+cZbVRANYxqoEC0tYHLwCxKxEq4pguXFyjpk3IVcReWjCxBQTLg5AOwADALKdW0q43BupYqYJUybmha4mPUZNyQqiRqsHHcWkpA8nE7zbhuKlQMsC1KxlXFA9PF1KaJSyPnZqear/hY2stultZq01OUpaysk8unpLMupVKfJZy/1mcKqbG2hLEfGUlGe0UUsrbxzGVsWJlVMi5Q+LmRUxcu4fjkVwaqllH2QbXPS57SlWlJxtB2YTPq6XpdTsAKbAAWGo2nJlo2e9yMmui4elKfht8RKeb5cRrnf7UL+G3xEeQS4jXOf2oT8NviI83y4jXPG4tjkqtnVSpPt3IINgALdpu0KM6cdVu5Vu58oDOqUJCoZFkCGI4itMXdwo6XNrnsB1mKpKnTWtNpLpJMr+kqK4XxkG31gF0H53v26dffbQnpLCRqKnrb+fmXWwenSxwYAqQQdiDcGb8YxkrxzQJNizJVMXPG4t6QcslUQ1HAGl8qgnYE2Os5mN0nRws9na8vl1kHi1/SBqimk7ZGPtmmtQOttSltbdBmuNPfOTW01WnTcYxSb578350jM7w/E1KdznDj7ZOYqSBcZdSV6336TWwmmK+Hu5eknzN5/BkXPfwGMWquZdCDlcHdWG48/fPX4XFU8TTVSH+nwJNDGwudABcnawmw3YHlnj9H/ABHzC6GcqWm8HF21+5nZhoDSE4qSp7+lL6l/D8fTr1Moz2FKo51anqLWN1Ou808XpWnVilh5u9896yMOI0VicJFSrwsnks0/kzNT4/SsL572F/D1t75tLTmDW+Xc/Azrk9pFq6p98fE04PilOq2VSQbXAItcdbd5tYXSOHxLcacrtfD5mpi9GYrCJOtCyfPk/kbZumgIBj4jxFKIGa5JBIVbXIG51M08ZjqWFinU59yW8HkD0kJBBVaZOi5mOZL6BmUrr30nHlp9+ko0+p3+YKcDiqyMDzOYLaZmNih6t919tgOv586hpnEU6mtK8lw3dmRGse9w/iC1QbaMvtLe+h2IPUHvPU4LHU8XT14ZcU96JNc3ATpqSbKCT2AJPwEhtJXYPr+BeimemKldmGYXVF8JA6FiRv5TkYrSOrNxppZc5kjDiXYz0N1HKqWH2g/iIHcEb+4/GY6ek8vTjn0BwPK45wGphkz5g6XAYgFSpO1x26Tbw2MhXlq2syHFo+eZrzopWKEYBtweP5dOrTyAmqqrnvYqoNyALa3/ACmGpR15xlf1ebiSmc4VjBRqrUKB8tyFJtrbQ3sdpNek6sHBO1wnZmapUJJJ3JJPvJvMiVlYgjeSDkAQDXhcK7I9RfZpgFyTbc2AHczFOpCMlF73uJseiuJbEmjRpU8pWnltfQndnJtpNd040FKpOW9/6RO/JFf0plpNRyjMat2qX3UfZtbuLy3k96iqXytuF8rGE4uZ9mRcg2IMlQRBRLgQD5n0gp5KudiHBQlUIAKAWGW+1jfTreeV09RaqRnrb+bhYM8qgWW5AOXKMlvHeow0DX7eLWcC6fWQfRejIOV97FwQbEAtl8Vr+4T12gVNYdqW6+XVlu+JJ7M7YPmMfgOTUFnLK+dgjG7A3BNz1Fyexues8fprAxoy2ifrPc9/S7kM8nE13dWdE8SsqEDdhbKR3M4ySTSbCyyJhgFp01JWqSTV6LqCPFbQ30+Fove75ge/6POL1ewFMknqfHcn8rfKeo5PXVOfC6+RKKOL16tbwpSrcv8A0qnj8/Z28pp6X0lUrXo0fV53x+3zPW6BwmDpWxGJqR1uaN93S+nhw6zzfUav4VX9lU/6zzuxnwPX+dcF72PaWUKFdDdKdZSVKkilU9k7j2ZenGrB3ijUxlbRmMioVqiaTvvt8isYCr+FV/ZVP+spsqnA21pTBJWVWPadGCrAgilWBBuCKVQEHuPDL0lWpTU4XTRir43R1em6dSpFp9J9JwvGOwy1UdHA3ZGQOO4uN+4nutG6Q8phaStJb19UfN9IYSGHq2pTU4vc18n0/M3zpGgfPcbwTK/N5l0dgrKbXUkEDJpqPLpqdZ5rTeByeI1t1sn9Azx8TXDFgqWelTJB0JAuDb3H5TzSVkr7mQsivC18tIuSUqu45Y2uvnfQj9RLPfZbg957XAdKwBNzyXvtbRksB3738z+Xa5PtqvJcY/VeIR9KiEkAAkkgADUknYCeubSV2SfpXopww0KADrlqMS1TYnc5RceVviZ5rHYja1fReS3GaKsj2ZpFhAK8RQV1KuoZTa6kXBsbjT3iWhOUHrRdmD8/9MeECjUDU0K02UXt7IqXOgPS4F7e+eg0fiXVg1N5rtsYpqx89OgUEAktMkEgEhbZiASBfa56XkNpOwIyQIAgCAWpiGCsgYhWtnUHRrbXEq4RbUms1uAw+Iam2ZGKtYi4NjY7xOEZq0ldArG/5ywNvGmvXqEkk59yppnYbqdphwytSj1cb95L3mGZiBAOwD5nG8CqAvy/EKjhiC2Wy3Bttr1AN+s81jdDVqlZ1Kck0+N8vsDIMG7lkRW+42q5RluAc+/fe518pyqWi8ROo4pLJ2bvl+fAarW8+rwlAU0VBfwi1zqSdyT7zee2o0o0oKEdyAxZbI3LtnCkrcXBI6W89pNXX1Hqb7ZdYPkVxD1Fd6t2Vs4p1fCmWmtzaw21G/f3TwWKxdXEVE6jzXNwIZRQw78rqSy3XlnVSV65tB172895rScdayIvmXV65d1dEz8zKrLkCZwgFiA3stdrX7AS1GnOctkt/MSlzH1VGhko5dLimc1urW8R+M9/RoqjQVNcyt3Fj0/SLGVFey1KigYWiQFdkFznubA+Q+E8DUqSjVjFbnb5nVhBOnJvm8D2uKUMtGqyvVDLRdlPOq6EKSD7U7k6NNRbSOLCvUckm+c870WxlQ4l0ao7LyFYBmZ7NmIuL7Th4apKaesduvBRasZeCYipUrIr1apBpOxHNqDxDL2PmZnwMnUxEoSzST+Zgxq2dGMo5O6+Ru9Ic1Pl5KlVczMD9bUN7LcbtNjSKVKkpQyd/ozX0fJ1ajU81Y84Yl6mGol2LEYjEJcm5spYC566Cbug3eqm/Z8DJiVa66So+W/T3z1RpnyT4+pUqEVUzKhyjItlSqfCQ1zc7kXH/M8TpLHVqzdKpZWby6vmGY8HSbxMSStyoYHOxysRfL1BsN+k5lS3xIZ2vXuqsAGemrUnGU+Mu1yH1AzAIT+Z7SIXTtxCR9PwPDhaYbJkL62NswX7IJ92tvOe40VhXQw61l6Tzf07iT06blSCpIINwQbEHyInRaTVmDT9J1vxqv7R/wBZj2FL2V2Im7NbtiBQWua1TK9Q00HMe5sDc76C62mFKg6rpKCuld5InO1zuBbEVVqOK1QLSpl3JqP2NlAvubRVVCm4xcFeTsskFdmP6TrfjVf2j/rM2wpeyuxEXZXWxtRxZ6jsN7M7ML+4mWjShF3jFL4C7KJcgQDfgweRX0a31FyCAo8ZtmB1PlaYKltrDd/Lr3c31JW5mCZyBAEAQBAEA1cOwnNqBAyqT7JckAntcA6zHWqbODlZvqJSub/SrA8qu3jDZzmAzMzhbaFyR/zNfA1tpSWVrdnwJkrM8abhUQBAIs4G5nPxGlsHh/3KivwWb7EatXG0KXrSXz+R5fBKgzVdf/If43mlgNIYZzleaWu7q+V0ZpYql6F5Wurq+R607pkEAw4zhNKrfMCL+1lJXN7wNDNKvo7DV5a8458d3yB5XEOGLTKhGceA/bY9QAN9hOJpDR1CnOEKatrb+fhxLxgpJs9DB8IytnqPnfNmBVRTGm2lyT8Z0cFoajhpKd25LdzW+BRZHoV/Zb/Kf3TrS3MHtcYwWDcqcRWNN/V6YYCqad6euUkA982s8A1HWTdr8x0k5artuJ4jB4cqwfFVshUh71WAy21ubbWm451rZ3NVQo3yt2lvo7gsKlR2w9U1H5aq96hqEJckaHbW804KCXo2+BtScn6xRi+B4XDsKjVa9MsWRMr1W31KgAGw0+UtGUaT11ZN85WUXVWq8ytMBhcS4p+sYh2AZ1BaqmgsCblQOokzrKstWTTIhR2TvFWHGeHJh6VGnTvlFSo3iJYksCSST5mdXQ379v8AHwMVfd8Ty56g1THjOGpUvqyMd2QhSffcEH3kXmji9G4fFZ1FnxWT/OsHkYrgooqop1autWwvyzYZWY28HUgb3nF0jouhQpqUbtt2z6nwsWjBSZbhOENUAao4sUUrkFmN7G7E3F/y+EyYTQUFapOXBq2XT0lbJM9+ekByAbuEmiHJr3KhGKAAm9T7INukw11VcbU99+4lW5zPhmBZBULcvOM9tbLcZiB3tMk07NxWf5Ygt4jUTmPybrTJso1F1AG99TqL6ylGMtRbTORL6DJMpAgCAIB9Dwrh9B8NVdqwVvq810u1MqxPhGbxZtpz69atGvGKjdZ8+/uysXSVj59t9Nr6X0Np0ChyAIAgHGcDeaeNx9DBw160rcFzvqRgr4mnQjeb8X1GWpiD0nhMfykxOIlai9SK4b31v6busvh9GY/HrXvsoc3PJ9aysvzMlTxPf9Jt4LlXVh6OJjrLisn2bn3Fa+G0hg/3YbSPtR3/ABX51mlq+clixJOpJNyT53nqsJpXBV0lSml0PJ9j+hjpY2hV9WWfB5MTpG0ZWxPb9Z8/xHKvFTypRUe9+HcVp6P0pX3RjTXS7vsRU1YmcPEaQxWI/dqN9F8uxZG/T5Lxlnia0p9C9Fdn+iF5pHZw2iMFhv2qaT4732vM4BbaSZcVo/DYqOrWgn8/g95alYib2F0ni8L+1NpcHmux/Q8/W5NSp54Oq4/4yzX27y9MT3npsJyt5sTD4x8H4nLreW4X/wBmk7e1HNFyuDtPT4XSOFxX7U03w3PseZNHFUa3qST6OfsPJ4yfGuoH1Z31uM6/PUTT0n+9R6/qjdp7mexOyYiuv7Lf5T+6RLcwS9K6wWpZja+Eo5d9bZ9Bp7p85qQk6sGlll8zr05JU5Jvj8j2+LcaoNQqgVkJNGoAA1ySVNgBPQVJxcXnzHCp05KSy50eb6HVQ+Lcqbj1ZQTra+c6Xnn8LCUU9ZWO9iJKTVmev6XjSj/qt/AYxfqfEYb1/geb6OD/APUv+jV/ekw4T131GTE+qus9L0u2pf53/hnpdDf+w+p/NHNr+qeBPUGqIB5/Gdqe398bX2P1VTScnTP7Mf8A9fRmWl6xpwH91T/0k/hE6VD9uPUvkY3vL5kIEAQC6hhy4cgqMiZzc2JFwLL3OsrKai0uLsTYpliBAEiUlFXeSIbSV2VVK4HnPM4/lPh6N40Fry4/x7ef4dpprFSrz2eFg5y/+V1so9YN55eXKDHurtNe3Rb0ez67+k6C0BpCUdo6yUvZt6PVf7F1PEA7z0OB5V05+jiY6r4rNdm9d5oVa1fCPVxdNx/yWcfsXAz1NGvSrx16UlJdBs06kKi1oO6EyNpK7Lt2zZFqgHWczEabwND1qib4LP5GnUx+Hp75X6s/kVPie04GM5WLVccNB34y8Pz4lqflmK9HD0mr/wApZJeJmdyZ46tXqV5upVk23zs9Ho7QFHDS2tV69Ti9y6lzEZjO8IAvIOfitE4PFfu003x3PtWZNaxE3cPpHFYf9qo10b12PLuOLU5MKGeFrSh0P0l+dp2nRJ2mootnqXJIs9TbtLbORXaIkuBY9JKpMh1EDgG7SdlIbVEfVGldmydoiXqLdpOykRtEdGCeNlJZnJxmiMBis5wSfFZPu3/EpxPC2c3JPs5eh0uD1B6ib8Mbioqzk5cLtu3Vnka9DQtKjGUVVm78Xe3VwNQwr+fzlfLMd76f9peJqfpyl7+p/b7BsE5BGuoI3krGY73s/wC0vElcnaS/56nb9jd63igAM4NgAL06Z0H/AKzJ5bX9ld/idXyOHtFNTieJG7D9nT/6yrx9ZfxXf4llgIv+RUvH8QNnA91OmP8A5lPOdXgu/wAS3m1e0Z8fxKtWy56h8JJWyoNSLfdlJ4+c1Zpd/iXhgNV3Uu4pwmKqU3FRahzBWXVUIsbX0y+QlKeMlB3SXf4lp4LXVnLuL8bxOrVy8x75SSBZV1It0F5klpOvb0HqvjFtP5mnidDRrw1XUkulZMz849/mZTzjjPfT/tLxNH9Lw9/U7fsOce/zMeccZ76f9peI/S8Pf1O37FGKQvlufZYsLjMNUZNr9nMyU9J4hP8A8k5TXBybXXmbGG5PwoS1lVnLK1pO6/2WUWKqqg+yoUdNhaUeksW3lVmujWll3mGXJmEpN7epn0/Y1YM5mysTqNLHrKvSWNS/en/aXiTDkvSvnXq/2Xgb/UR95vj/AClPOmN99P8AtLxMn6Voe+q/2X/Ueoj7zfH+UedMb76f9peI/StD31X+y/6m3h+FAWt4jrRI1XP9pdj9k+cz0dJYxxm3VlkudyfZnl1j9OUaeSq1HrZZyWXSvR3mL1Efeb4/ymDzpjffT/tLxH6Woe+q/wBl/wBR6kPvN8f5R50xvvp/2l4j9LUPfVf7L/qeVUqamxNr6X10kVcXiKsdWpUlJcG213sxx5L4bW/8lSc1wcsu5IrmA9BRoUqENSlFRXBCDKIIlFSVpK6JI5Ey0MRVoS16UnF9B5/Ecm8LOWvRbpy/x3dm7ssGqEya2JrVnerNy622Y6fJfC3vXlKp1uy7vEjeYDs4fR2Fw/7VOK+GfbvEk3BAEAQBAEA2OzDLl5gGV78pBUY1NOWpBBAB8WpsNBcgTo4ZRazt8TQxDknkSSvWDAkVCoYc8cu+U8ywFIKt3XKTci+wPebOrC3N0fc19aV+cprmu9NlbnBmpHIoprlsabXLkrowa2l76LpYmWSinlYh6zWdyzFPilfKpcqKjBGKBi392RmypbLq4v4RodbgSEoNXf5vJbmmXYZ6pGIDhjZDyyyBQWPM8IUqL/Z6sDprvKyUFqkxcsymoMTYlWfRK7KgRLZkNPkr7N7G7++3lLLU6Ob7kPX+f2KUxWIKkoajDOwqE0wMoFYgCllQlhlFjYNsNjJ1Y3zt+LnIvK2X5nzGnDriGy53qLdqStZEXwFCXfVLg3sDtbXQSr1FzIla7MVRsWaSB85zU6FSr9WCVqlGLKFVDoHVNLG2lzYmX9C7t0/m8r6ds+gljHxTl1IqWKEMAlwGAQhk8FtwxHibseglY6qzyJesyVVsSDnUVCCVXOUIqcnNUI8IQm98o9m+U384Wruf48g9bei6jUrZ1FXMQaQzeDIqnINSctj4r7MCCfZsLzHVjDUZkpuesjNW3M5Mt5047iEgkQBAEAQBAEACplII3BuJ0MHo+WIzeUePHqMFbEKnkt5r+l2+6PnOj5ioe1Lu8DX8vqcEPpdvuj5x5ioe1Lu8B5fU4I97gPpJh0p1RXpeI0yFKlvrBceA6+E3tr2+ezS0XQpxcUr3Vnd718PoalfEVpyTTtZ36jw6nGCSSEVQToAWIA7am815aDoN3UpLs8DajjqiVnZkH4ozAiwFxa+swYjQ9KlSlOMndK+dvAyU8bOUlFpZmWcQ3BAEAQBAEAQBAEAQBAEAQC2liCu0tGbRVxTLxxBpfbSKbJA8QaNtIbJAcQaNtIbJEGxrGQ6rJ2aJJj2ElVWg6SJfSLWsNPdpJdeRVUUQOPbvK7WRbZo6vEGk7aQ2SJfSTSdtIjYofSLRtpDYorqYxjKuo2WVNIzEzGXEAQBAEAQBL06U6j1YK7Kykoq7ZAvO3hNENPWrdniadXF80O0jO6kkrI0TkkgQBAEA6JSpDXg48U0Wi7NMtnialOVOThLejtRkpK6EoSIAgCAIAgCAIAgCAIAgG88LP3h8DKa5fUOHhjd1+f6RroajMlWky6MLf13lk7lWrEJJAgCAIAgCASWmTsCfcCZBNixcI5+yfz0/fI1kLMtXhz9gPz/SNZE6rD8Ocdj7j+smLTDi0VnBv90/IybdKIsyBw7fdb4GRkLMgVI3Bi4OrTJm/htHYnEZwjlxeS+/wNeriadP1n8CxaPeehw3J+lDOs9Z8FkvH5HOq6Rk8oKxLljsJ24YelTWrCKS6jRlUnJ3bY5Y7D4CX2ceCK60uI5Y7D4CNnHghrS4jljsPgI2ceCGtLiOWOw+AjZx4Ia0uI5Y7D4CNnHghrS4jljsPgI2ceCGtLiOWOw+AjZx4Ia0uJGpS7Tj6W0YsRDXpr013rh18DdwmKdOWrLc+4pnimmnZnbEAQBAEAQBAEAQBAEAQD6OYWrOzMwkEnGUHQ6iCCj1Gn935mW1mRqo56in3fmY1mNVD1Cn2+ZjWY1UPUKfb5mNZjVRNcIg+yP3/vkazFkWKgGwA/K0XJJSCRABNt5aEJTkoxV2+ZFZSUVd7jJUxvYX89p6TC8m5zjrV5avQs38Xu+Zy62lIp2pq/SVnGt2E348m8Mt8pPs8DXelKvMkQbFMetvdNqloLBU3fVv1u/duMM9IV5K17dRUzk7kn850qeHo0/Ugl1JI1pVZy9Zt/EjMxQQBAEAQBAEAQBAEAQDhUTVq4LD1XecE3xtn2mWFepD1ZMiaQnPqaBwktya6n43NiOkKy32ZzkiYf07h/al3eBk85VOC7xyRH6dw/tS7vAecqnBd53kjzkfp2h7cu7wHnKfBA0h5/H+ULk7Q55y7vAecp8Ec5Ik/p3D+1Lu8B5yqcF3nDR85WXJ2jb0ZvuC0lPnijhomadTk5VXqTT67rxM0dJQ54siaZ7TSqaExkP436mjPHHUXz2OZT2mnPBYiHrQl2MzxrU5bpLtGU9pj8nq+y+xltePFHp4euRpa4ns9I6IpYtay9GfHj1/lziYbGzo5PNcPA9BBcXE8TicJVw89SorPufUzvUq8KqvFncpmvZmW6GQxZi6O8sydVkayOikY1GRroGkZOoxro5yzI1WTrI7yjJ1GRrock9o1GNdFVY5elz2nUwOh6+J9J+jHi/ovxGpXx9Olks3w8TFVpu2/wAOk9jg8Dh8JG1NZ87538focOviZ1neT+HMUNRI6TeujAc5Zi5J0UT2i6IO8g9ougcNE9ougBRPaLgl6u3aRrID1Zu0ayB31Zu0ayBA0T2k3QIlCIJIyQIAgCAIAgCAIAgCAIAgCAIAgCCCziOPagqZEDFldrsUUXQAhLu6AXvuCSLHwma1SbRDZGpx8iqy5VyhgCdBkUYilSqFjnvotRjcqoGXQsNZhk1LJq4UmtxsqY1zQepSyswNYUxmNiEZ1UjQ5vZGnWYJ4HD1Fd018vkZo4mtHdJl2J4g9NaZPLRnqct2bx06fgdszHw3BKBemrj89apofDcya+PiZVj6y3so/tEw1IpEXOZRmzIihS1ViT7BDEi4G66m9prvQ9PmkWWPnzovXj93sDSC52CsbtzQKmTLTIPtDcmx3Gg3lfNC5pFvL2+YwUfSCslCjnVXdqWHYvZRYPRZjm5lVAxulr5h7W2ljWeim3dWt1/YiONsl+fU9HiPGDTWkw5aF6FSqwqXbxoqMKSkEXJzEX12vY7TEtEzW9d5leOVsjGfSaqXdVpKv1y0lz5bpfE06IZlWoXIKuW1VdgATe8utFT/AB/nOU8uLW4xXvtSy3qk2VwctPELSt7W7Bs1+mW2t7jew+jadN60ld9xgqYupLJZI82j6QPZyUClnXLmNNshOYFCvOsNKf2zT1vpewPRUmapXT47UZKjXUZ6YIpj20vhc+dDf2Qy/M692s/zqB6XDuJNVrNTamFVRU1umYFHCgkByxDA5tVW2m97y0Zu9gXcP5jOwqplUewcqrfXuKrdPIS6lLnJPPTjLimpYUw1SlQqpZdAKgqXU56iqSOVe5ZfatqQL49dkXKR6Ttymq5aVxQFXleLOL4MYjMT90MSu23W+kjXdr/m4XLcXx11OVUSpYvaopRUqZVpkIpeoLH6wi4LnwHwnYS5tC56OPxvLrBBy7ZKbZWvnqZquQqmu4Gux+dxLk7gxYLiFa1FDkY1BSIcq1wrU67tmGbxN9SNdPa20kKTyBmo+kNTKzFApZ0K5jTfKWWoTTy86y2FIe0yXu2l9DCmwcwnHqhLO2WxZWRdQKdN8Nh2LNY+JQz1Dc/dbXsUmDZS43uGNInOqUitwKh9Yak2UEm5AymwJsTJ12LnOH4818+ZAtlVhqlwSWBQhajG4tuwU7+EWl6c22SmVtNksckgQBAEAQBAEAQBAEAQBAEAQBANdDGFZRxuQXniXl75XZixmqYsmWUQdp4siHEF44kZXZiw+kfL3RsxY4eImNQWOeugsGIuyghT2DWv/CPhGzFiTcSMbMWIjiJk6iFiY4l5DzkbMWB4n5RsxYrqY8mSoIWKRijLaqBop8RPWVcBY5Ur02WopQEVQRVGviBQIR5eEAaSuyIsTbiXkPKTsybEBjRmz28WULfyBJA+Z+MbNCx36SMnUFiQ4l5DvI2YsdHE/KNmLEUxwX2QBdi3/sTcmRsxYpr4wtLqNgZZck5AEAQBAEAQBAEAQBAEAQBAEAQBAEAQBAEAQBAEAQBAEAQBAEAQBAEAQBAEASspRirydkSk27IiagnMq6ZwlN21r9Wf2NmGCrS5rdY5olVpzBv+T7GWeArcO8cwd5kjpfBv+fc/Ao8FXX8fkdzjvM0dI4R7qke0q8NWX8Wdm3GSkrxdzA01kxLAQBAEAQBAEAQBAEAE2mvXxVGgr1JJfnAyU6U6nqq5A1hORPlDh16sZPsX1NyOjqj3tIjzvKac+Ucv4U18Xf6IzR0aueXcQFQzl09L4yG6bfXZ/M2pYOjL+JIVjN6nyirr14xfavzsMEtHU3ubRIVpvU+UdJ+vBrqafgYJaNl/GSJCoJvU9NYOf8rdaZglgay5rnc47zN50wnvEU8kreyxnHeFpPCP/kRHktb2WMw7yfOWE95HtHktb2WMw7iWWkMK/wDkj2ojyat7LGYdxHl+F95HtQ8mq+y+wFx3mOppTCQ31F8M/kWjhK0v4kDWE59XlDQj6kW+7x+RsR0bUfrNLvImtNGXKOtf0YLvfgbC0bDnkzvO8pK5R1OeC7WR5th7THO8pZcpJe7Xb9iPNi9ruHO8pdcpONL/AOvsV82f5d33O86ZFyjp89N9qK+bZe0OcJdcoqHsS7vEjzbP2kd5wl1yhw3PGXd4lfN1Xivz4HDWEipyhw6XoRbfwXiTHRtS+bRE1TOTX09iZ5QtFdGb7X4I26ej6Ud+ZAmcirWqVXecm+tm5GEYq0VY5MZYQBAEA6DMlKtUpO8JNdTKyhGWUlckKpnWoaexVPKVpLp39q+5qTwFKW7IsWqJ3MNp3D1cp+i+nd2+NjQq4CpDOOZOdiMlJXi7o0mmnZiWAgCAIAkN23gi1QCcrE6Zw1HJPWfBeO426WCqz35LpKmqmeexOncTVyh6K6N/b4WOjSwFKG/N/nMQnHlJyd5O7N1JJWQkAQDTQwt99Lmw6a9plhScjHKoomkcM8xobHXY9pk8nZj26OPglQFmYWClj1OUbm3WWjhmyJYhImeGj7w1NhqNT2EeTMbdFbcP3N72ve2trdLDrK+TsnbomvDh3HTS4B120k+TMjbo79GjXxDT2tRp7+0eTMbdBuHAbsBpfcDTvHkzG3RypgVUXJFrhdNfESABp7xLLDMh4hHa2BRASzAWAJ6kAmwNoWGuQ8RY4cElyMw0QOe2UkgG+24MeTDygqr4C3UXte3W3e0xSoNK5kjWTMRFpgM5yAIAgCAIAgCAIAgCAIAgCAIAgHQ1pnoYqtQd6cmvzhuKVKUKitJXJ84+U60eUOKSs1F/B+JpvR1Jve/z4DnHykPlBiuEex+I83Uun8+A5plXp/F9HZ9y3m+j09pzmmUenMY/5LsRPkFHh3kS5M0sRjsRiP3JN9G5diyM9OhTp+qgyEbi01E09xlucEkEghPQ/CRdC6OFCNwfKLoXBFoBqajny25ZslRMtQFl8YAzWG5FttLgnUToYerGKszSr0nJ3RNOGkMGVqd0N13HN+szlqpA9q17WvqzHrNrbRat+fA19jJFTcHuhRjRbMlmYqSwPLZCqdlOY9ftMLG95O3je+ZGxlaxLE8FDVCysoUs1l1UIp5Wq263pk2Ftwb6SI11b86Q6LuW4bBZOeMyWqpkUAXsb1CSWIzW+s9kkgWNt5WVeOXQWjRln0lT8GVgdUzFMQubLrmqGnla/wDhyfOWWIXy7iHQfzKqfBmZbnIhDswUXXPesagNQ2OvUHXU38pLqxT3/luYqqUmt35c0YbhCLlzcslXpMdL+FFIyAnpc3HulXiFxLKgzIno/ZKaq6eCjSpkaqrMlN0ZzodTn+Fx1vLeURbbK7BpIsq8BJJOemRlKi4OoKoLMLXPsa3JJ8rSFWiS6UiVTghPizoDn5mRSVS938N7bePNe3tC9oVWKDpSeZKhw/lMrBksqBWtck2phLeK+XYagjQWI6ylWvFxaL06MlJMz1TcmcqW86S3EJBIgCAIAgCAIAgCAIAgCAIAgCAIAgCAIAgCAakxAvta5udv+B/V5icHYo4s4cSOgtoRv1/r98bN8RqkRX0sR0A0NjYW/wCQfjJ1M7k6pyrWB6a+HsNQCO3nJjFoJWI1qmb+ryYxsSlYlQmWJEjSJkMYMACQCDyGSjtKSiGXPLMqilpVl0dSEQyyW5iDkgkprSsiYmSYjKIAgCAIAgCAIAgCAIAgCAIAgCAIAgCAIAgCAIAgCAIAgH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5" y="3882118"/>
            <a:ext cx="4324350" cy="280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69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2661">
        <p14:prism/>
      </p:transition>
    </mc:Choice>
    <mc:Fallback xmlns="">
      <p:transition spd="slow" advTm="42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2132856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u="sng" dirty="0" smtClean="0">
                <a:solidFill>
                  <a:schemeClr val="accent1">
                    <a:lumMod val="75000"/>
                  </a:schemeClr>
                </a:solidFill>
              </a:rPr>
              <a:t>Mais tout d’abord </a:t>
            </a:r>
            <a:endParaRPr lang="fr-FR" sz="7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lèche vers le bas 2"/>
          <p:cNvSpPr/>
          <p:nvPr/>
        </p:nvSpPr>
        <p:spPr>
          <a:xfrm>
            <a:off x="3707904" y="4293096"/>
            <a:ext cx="1296144" cy="19442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415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92" y="836712"/>
            <a:ext cx="8958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/>
              <a:t> </a:t>
            </a:r>
            <a:r>
              <a:rPr lang="fr-FR" sz="2400" dirty="0" smtClean="0"/>
              <a:t>Un </a:t>
            </a:r>
            <a:r>
              <a:rPr lang="fr-FR" sz="2400" dirty="0"/>
              <a:t>bassin </a:t>
            </a:r>
            <a:r>
              <a:rPr lang="fr-FR" sz="2400" dirty="0" smtClean="0"/>
              <a:t>« versant » est </a:t>
            </a:r>
            <a:r>
              <a:rPr lang="fr-FR" sz="2400" dirty="0"/>
              <a:t>une portion de territoire délimitée par </a:t>
            </a:r>
            <a:r>
              <a:rPr lang="fr-FR" sz="2400" u="sng" dirty="0">
                <a:hlinkClick r:id="rId3"/>
              </a:rPr>
              <a:t>des lignes de crête</a:t>
            </a:r>
            <a:r>
              <a:rPr lang="fr-FR" sz="2400" dirty="0"/>
              <a:t>, dont les eaux alimentent </a:t>
            </a:r>
            <a:r>
              <a:rPr lang="fr-FR" sz="2400" dirty="0" smtClean="0"/>
              <a:t>des cours d'eau, lac, </a:t>
            </a:r>
            <a:r>
              <a:rPr lang="fr-FR" sz="2400" dirty="0"/>
              <a:t>mer, </a:t>
            </a:r>
            <a:r>
              <a:rPr lang="fr-FR" sz="2400" dirty="0" smtClean="0"/>
              <a:t>océan.</a:t>
            </a:r>
            <a:endParaRPr lang="fr-FR" sz="2400" dirty="0"/>
          </a:p>
        </p:txBody>
      </p:sp>
      <p:pic>
        <p:nvPicPr>
          <p:cNvPr id="4" name="Picture 2" descr="Le fonctionnement d'un bassin vers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7332307" cy="480885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008717" y="6381328"/>
            <a:ext cx="645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mieux comprendre passons à la diapositive suivante :  &gt;&gt;&gt;&gt;&gt;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79512" y="116632"/>
            <a:ext cx="7092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u="sng" dirty="0">
                <a:solidFill>
                  <a:srgbClr val="FF6600"/>
                </a:solidFill>
              </a:rPr>
              <a:t>Qu'est-ce qu'un Bassin Versant ?</a:t>
            </a:r>
          </a:p>
        </p:txBody>
      </p:sp>
      <p:sp>
        <p:nvSpPr>
          <p:cNvPr id="8" name="Forme libre 7"/>
          <p:cNvSpPr/>
          <p:nvPr/>
        </p:nvSpPr>
        <p:spPr>
          <a:xfrm>
            <a:off x="1757680" y="2600960"/>
            <a:ext cx="5232400" cy="2907980"/>
          </a:xfrm>
          <a:custGeom>
            <a:avLst/>
            <a:gdLst>
              <a:gd name="connsiteX0" fmla="*/ 5232400 w 5232400"/>
              <a:gd name="connsiteY0" fmla="*/ 1046480 h 2907980"/>
              <a:gd name="connsiteX1" fmla="*/ 5181600 w 5232400"/>
              <a:gd name="connsiteY1" fmla="*/ 1036320 h 2907980"/>
              <a:gd name="connsiteX2" fmla="*/ 4998720 w 5232400"/>
              <a:gd name="connsiteY2" fmla="*/ 1056640 h 2907980"/>
              <a:gd name="connsiteX3" fmla="*/ 4775200 w 5232400"/>
              <a:gd name="connsiteY3" fmla="*/ 1046480 h 2907980"/>
              <a:gd name="connsiteX4" fmla="*/ 4714240 w 5232400"/>
              <a:gd name="connsiteY4" fmla="*/ 1016000 h 2907980"/>
              <a:gd name="connsiteX5" fmla="*/ 4683760 w 5232400"/>
              <a:gd name="connsiteY5" fmla="*/ 985520 h 2907980"/>
              <a:gd name="connsiteX6" fmla="*/ 4622800 w 5232400"/>
              <a:gd name="connsiteY6" fmla="*/ 944880 h 2907980"/>
              <a:gd name="connsiteX7" fmla="*/ 4561840 w 5232400"/>
              <a:gd name="connsiteY7" fmla="*/ 883920 h 2907980"/>
              <a:gd name="connsiteX8" fmla="*/ 4511040 w 5232400"/>
              <a:gd name="connsiteY8" fmla="*/ 833120 h 2907980"/>
              <a:gd name="connsiteX9" fmla="*/ 4500880 w 5232400"/>
              <a:gd name="connsiteY9" fmla="*/ 802640 h 2907980"/>
              <a:gd name="connsiteX10" fmla="*/ 4470400 w 5232400"/>
              <a:gd name="connsiteY10" fmla="*/ 782320 h 2907980"/>
              <a:gd name="connsiteX11" fmla="*/ 4439920 w 5232400"/>
              <a:gd name="connsiteY11" fmla="*/ 751840 h 2907980"/>
              <a:gd name="connsiteX12" fmla="*/ 4419600 w 5232400"/>
              <a:gd name="connsiteY12" fmla="*/ 721360 h 2907980"/>
              <a:gd name="connsiteX13" fmla="*/ 4389120 w 5232400"/>
              <a:gd name="connsiteY13" fmla="*/ 701040 h 2907980"/>
              <a:gd name="connsiteX14" fmla="*/ 4328160 w 5232400"/>
              <a:gd name="connsiteY14" fmla="*/ 650240 h 2907980"/>
              <a:gd name="connsiteX15" fmla="*/ 4277360 w 5232400"/>
              <a:gd name="connsiteY15" fmla="*/ 599440 h 2907980"/>
              <a:gd name="connsiteX16" fmla="*/ 4226560 w 5232400"/>
              <a:gd name="connsiteY16" fmla="*/ 548640 h 2907980"/>
              <a:gd name="connsiteX17" fmla="*/ 4196080 w 5232400"/>
              <a:gd name="connsiteY17" fmla="*/ 487680 h 2907980"/>
              <a:gd name="connsiteX18" fmla="*/ 4165600 w 5232400"/>
              <a:gd name="connsiteY18" fmla="*/ 477520 h 2907980"/>
              <a:gd name="connsiteX19" fmla="*/ 4074160 w 5232400"/>
              <a:gd name="connsiteY19" fmla="*/ 426720 h 2907980"/>
              <a:gd name="connsiteX20" fmla="*/ 3881120 w 5232400"/>
              <a:gd name="connsiteY20" fmla="*/ 416560 h 2907980"/>
              <a:gd name="connsiteX21" fmla="*/ 3820160 w 5232400"/>
              <a:gd name="connsiteY21" fmla="*/ 386080 h 2907980"/>
              <a:gd name="connsiteX22" fmla="*/ 3779520 w 5232400"/>
              <a:gd name="connsiteY22" fmla="*/ 335280 h 2907980"/>
              <a:gd name="connsiteX23" fmla="*/ 3749040 w 5232400"/>
              <a:gd name="connsiteY23" fmla="*/ 274320 h 2907980"/>
              <a:gd name="connsiteX24" fmla="*/ 3718560 w 5232400"/>
              <a:gd name="connsiteY24" fmla="*/ 243840 h 2907980"/>
              <a:gd name="connsiteX25" fmla="*/ 3667760 w 5232400"/>
              <a:gd name="connsiteY25" fmla="*/ 193040 h 2907980"/>
              <a:gd name="connsiteX26" fmla="*/ 3637280 w 5232400"/>
              <a:gd name="connsiteY26" fmla="*/ 132080 h 2907980"/>
              <a:gd name="connsiteX27" fmla="*/ 3576320 w 5232400"/>
              <a:gd name="connsiteY27" fmla="*/ 71120 h 2907980"/>
              <a:gd name="connsiteX28" fmla="*/ 3556000 w 5232400"/>
              <a:gd name="connsiteY28" fmla="*/ 40640 h 2907980"/>
              <a:gd name="connsiteX29" fmla="*/ 3495040 w 5232400"/>
              <a:gd name="connsiteY29" fmla="*/ 20320 h 2907980"/>
              <a:gd name="connsiteX30" fmla="*/ 3403600 w 5232400"/>
              <a:gd name="connsiteY30" fmla="*/ 0 h 2907980"/>
              <a:gd name="connsiteX31" fmla="*/ 3210560 w 5232400"/>
              <a:gd name="connsiteY31" fmla="*/ 10160 h 2907980"/>
              <a:gd name="connsiteX32" fmla="*/ 3149600 w 5232400"/>
              <a:gd name="connsiteY32" fmla="*/ 30480 h 2907980"/>
              <a:gd name="connsiteX33" fmla="*/ 3088640 w 5232400"/>
              <a:gd name="connsiteY33" fmla="*/ 50800 h 2907980"/>
              <a:gd name="connsiteX34" fmla="*/ 3058160 w 5232400"/>
              <a:gd name="connsiteY34" fmla="*/ 60960 h 2907980"/>
              <a:gd name="connsiteX35" fmla="*/ 2976880 w 5232400"/>
              <a:gd name="connsiteY35" fmla="*/ 81280 h 2907980"/>
              <a:gd name="connsiteX36" fmla="*/ 2946400 w 5232400"/>
              <a:gd name="connsiteY36" fmla="*/ 101600 h 2907980"/>
              <a:gd name="connsiteX37" fmla="*/ 2915920 w 5232400"/>
              <a:gd name="connsiteY37" fmla="*/ 111760 h 2907980"/>
              <a:gd name="connsiteX38" fmla="*/ 2854960 w 5232400"/>
              <a:gd name="connsiteY38" fmla="*/ 152400 h 2907980"/>
              <a:gd name="connsiteX39" fmla="*/ 2824480 w 5232400"/>
              <a:gd name="connsiteY39" fmla="*/ 162560 h 2907980"/>
              <a:gd name="connsiteX40" fmla="*/ 2763520 w 5232400"/>
              <a:gd name="connsiteY40" fmla="*/ 203200 h 2907980"/>
              <a:gd name="connsiteX41" fmla="*/ 2733040 w 5232400"/>
              <a:gd name="connsiteY41" fmla="*/ 213360 h 2907980"/>
              <a:gd name="connsiteX42" fmla="*/ 2672080 w 5232400"/>
              <a:gd name="connsiteY42" fmla="*/ 254000 h 2907980"/>
              <a:gd name="connsiteX43" fmla="*/ 2611120 w 5232400"/>
              <a:gd name="connsiteY43" fmla="*/ 284480 h 2907980"/>
              <a:gd name="connsiteX44" fmla="*/ 2580640 w 5232400"/>
              <a:gd name="connsiteY44" fmla="*/ 294640 h 2907980"/>
              <a:gd name="connsiteX45" fmla="*/ 2519680 w 5232400"/>
              <a:gd name="connsiteY45" fmla="*/ 325120 h 2907980"/>
              <a:gd name="connsiteX46" fmla="*/ 2458720 w 5232400"/>
              <a:gd name="connsiteY46" fmla="*/ 294640 h 2907980"/>
              <a:gd name="connsiteX47" fmla="*/ 2438400 w 5232400"/>
              <a:gd name="connsiteY47" fmla="*/ 264160 h 2907980"/>
              <a:gd name="connsiteX48" fmla="*/ 2357120 w 5232400"/>
              <a:gd name="connsiteY48" fmla="*/ 243840 h 2907980"/>
              <a:gd name="connsiteX49" fmla="*/ 2153920 w 5232400"/>
              <a:gd name="connsiteY49" fmla="*/ 233680 h 2907980"/>
              <a:gd name="connsiteX50" fmla="*/ 2082800 w 5232400"/>
              <a:gd name="connsiteY50" fmla="*/ 254000 h 2907980"/>
              <a:gd name="connsiteX51" fmla="*/ 2052320 w 5232400"/>
              <a:gd name="connsiteY51" fmla="*/ 274320 h 2907980"/>
              <a:gd name="connsiteX52" fmla="*/ 1991360 w 5232400"/>
              <a:gd name="connsiteY52" fmla="*/ 294640 h 2907980"/>
              <a:gd name="connsiteX53" fmla="*/ 1930400 w 5232400"/>
              <a:gd name="connsiteY53" fmla="*/ 335280 h 2907980"/>
              <a:gd name="connsiteX54" fmla="*/ 1899920 w 5232400"/>
              <a:gd name="connsiteY54" fmla="*/ 355600 h 2907980"/>
              <a:gd name="connsiteX55" fmla="*/ 1869440 w 5232400"/>
              <a:gd name="connsiteY55" fmla="*/ 365760 h 2907980"/>
              <a:gd name="connsiteX56" fmla="*/ 1808480 w 5232400"/>
              <a:gd name="connsiteY56" fmla="*/ 406400 h 2907980"/>
              <a:gd name="connsiteX57" fmla="*/ 1778000 w 5232400"/>
              <a:gd name="connsiteY57" fmla="*/ 426720 h 2907980"/>
              <a:gd name="connsiteX58" fmla="*/ 1717040 w 5232400"/>
              <a:gd name="connsiteY58" fmla="*/ 447040 h 2907980"/>
              <a:gd name="connsiteX59" fmla="*/ 1686560 w 5232400"/>
              <a:gd name="connsiteY59" fmla="*/ 457200 h 2907980"/>
              <a:gd name="connsiteX60" fmla="*/ 1656080 w 5232400"/>
              <a:gd name="connsiteY60" fmla="*/ 467360 h 2907980"/>
              <a:gd name="connsiteX61" fmla="*/ 1625600 w 5232400"/>
              <a:gd name="connsiteY61" fmla="*/ 487680 h 2907980"/>
              <a:gd name="connsiteX62" fmla="*/ 1564640 w 5232400"/>
              <a:gd name="connsiteY62" fmla="*/ 508000 h 2907980"/>
              <a:gd name="connsiteX63" fmla="*/ 1534160 w 5232400"/>
              <a:gd name="connsiteY63" fmla="*/ 528320 h 2907980"/>
              <a:gd name="connsiteX64" fmla="*/ 1473200 w 5232400"/>
              <a:gd name="connsiteY64" fmla="*/ 548640 h 2907980"/>
              <a:gd name="connsiteX65" fmla="*/ 1412240 w 5232400"/>
              <a:gd name="connsiteY65" fmla="*/ 589280 h 2907980"/>
              <a:gd name="connsiteX66" fmla="*/ 1381760 w 5232400"/>
              <a:gd name="connsiteY66" fmla="*/ 609600 h 2907980"/>
              <a:gd name="connsiteX67" fmla="*/ 1320800 w 5232400"/>
              <a:gd name="connsiteY67" fmla="*/ 629920 h 2907980"/>
              <a:gd name="connsiteX68" fmla="*/ 1290320 w 5232400"/>
              <a:gd name="connsiteY68" fmla="*/ 640080 h 2907980"/>
              <a:gd name="connsiteX69" fmla="*/ 1229360 w 5232400"/>
              <a:gd name="connsiteY69" fmla="*/ 670560 h 2907980"/>
              <a:gd name="connsiteX70" fmla="*/ 1158240 w 5232400"/>
              <a:gd name="connsiteY70" fmla="*/ 701040 h 2907980"/>
              <a:gd name="connsiteX71" fmla="*/ 1005840 w 5232400"/>
              <a:gd name="connsiteY71" fmla="*/ 690880 h 2907980"/>
              <a:gd name="connsiteX72" fmla="*/ 914400 w 5232400"/>
              <a:gd name="connsiteY72" fmla="*/ 660400 h 2907980"/>
              <a:gd name="connsiteX73" fmla="*/ 883920 w 5232400"/>
              <a:gd name="connsiteY73" fmla="*/ 650240 h 2907980"/>
              <a:gd name="connsiteX74" fmla="*/ 782320 w 5232400"/>
              <a:gd name="connsiteY74" fmla="*/ 629920 h 2907980"/>
              <a:gd name="connsiteX75" fmla="*/ 650240 w 5232400"/>
              <a:gd name="connsiteY75" fmla="*/ 660400 h 2907980"/>
              <a:gd name="connsiteX76" fmla="*/ 629920 w 5232400"/>
              <a:gd name="connsiteY76" fmla="*/ 690880 h 2907980"/>
              <a:gd name="connsiteX77" fmla="*/ 568960 w 5232400"/>
              <a:gd name="connsiteY77" fmla="*/ 731520 h 2907980"/>
              <a:gd name="connsiteX78" fmla="*/ 538480 w 5232400"/>
              <a:gd name="connsiteY78" fmla="*/ 751840 h 2907980"/>
              <a:gd name="connsiteX79" fmla="*/ 518160 w 5232400"/>
              <a:gd name="connsiteY79" fmla="*/ 782320 h 2907980"/>
              <a:gd name="connsiteX80" fmla="*/ 487680 w 5232400"/>
              <a:gd name="connsiteY80" fmla="*/ 802640 h 2907980"/>
              <a:gd name="connsiteX81" fmla="*/ 447040 w 5232400"/>
              <a:gd name="connsiteY81" fmla="*/ 853440 h 2907980"/>
              <a:gd name="connsiteX82" fmla="*/ 436880 w 5232400"/>
              <a:gd name="connsiteY82" fmla="*/ 883920 h 2907980"/>
              <a:gd name="connsiteX83" fmla="*/ 396240 w 5232400"/>
              <a:gd name="connsiteY83" fmla="*/ 944880 h 2907980"/>
              <a:gd name="connsiteX84" fmla="*/ 386080 w 5232400"/>
              <a:gd name="connsiteY84" fmla="*/ 975360 h 2907980"/>
              <a:gd name="connsiteX85" fmla="*/ 355600 w 5232400"/>
              <a:gd name="connsiteY85" fmla="*/ 995680 h 2907980"/>
              <a:gd name="connsiteX86" fmla="*/ 335280 w 5232400"/>
              <a:gd name="connsiteY86" fmla="*/ 1056640 h 2907980"/>
              <a:gd name="connsiteX87" fmla="*/ 314960 w 5232400"/>
              <a:gd name="connsiteY87" fmla="*/ 1087120 h 2907980"/>
              <a:gd name="connsiteX88" fmla="*/ 304800 w 5232400"/>
              <a:gd name="connsiteY88" fmla="*/ 1117600 h 2907980"/>
              <a:gd name="connsiteX89" fmla="*/ 284480 w 5232400"/>
              <a:gd name="connsiteY89" fmla="*/ 1148080 h 2907980"/>
              <a:gd name="connsiteX90" fmla="*/ 264160 w 5232400"/>
              <a:gd name="connsiteY90" fmla="*/ 1209040 h 2907980"/>
              <a:gd name="connsiteX91" fmla="*/ 233680 w 5232400"/>
              <a:gd name="connsiteY91" fmla="*/ 1270000 h 2907980"/>
              <a:gd name="connsiteX92" fmla="*/ 213360 w 5232400"/>
              <a:gd name="connsiteY92" fmla="*/ 1300480 h 2907980"/>
              <a:gd name="connsiteX93" fmla="*/ 203200 w 5232400"/>
              <a:gd name="connsiteY93" fmla="*/ 1330960 h 2907980"/>
              <a:gd name="connsiteX94" fmla="*/ 182880 w 5232400"/>
              <a:gd name="connsiteY94" fmla="*/ 1361440 h 2907980"/>
              <a:gd name="connsiteX95" fmla="*/ 162560 w 5232400"/>
              <a:gd name="connsiteY95" fmla="*/ 1422400 h 2907980"/>
              <a:gd name="connsiteX96" fmla="*/ 152400 w 5232400"/>
              <a:gd name="connsiteY96" fmla="*/ 1452880 h 2907980"/>
              <a:gd name="connsiteX97" fmla="*/ 142240 w 5232400"/>
              <a:gd name="connsiteY97" fmla="*/ 1483360 h 2907980"/>
              <a:gd name="connsiteX98" fmla="*/ 111760 w 5232400"/>
              <a:gd name="connsiteY98" fmla="*/ 1544320 h 2907980"/>
              <a:gd name="connsiteX99" fmla="*/ 91440 w 5232400"/>
              <a:gd name="connsiteY99" fmla="*/ 1574800 h 2907980"/>
              <a:gd name="connsiteX100" fmla="*/ 71120 w 5232400"/>
              <a:gd name="connsiteY100" fmla="*/ 1635760 h 2907980"/>
              <a:gd name="connsiteX101" fmla="*/ 50800 w 5232400"/>
              <a:gd name="connsiteY101" fmla="*/ 1696720 h 2907980"/>
              <a:gd name="connsiteX102" fmla="*/ 40640 w 5232400"/>
              <a:gd name="connsiteY102" fmla="*/ 1727200 h 2907980"/>
              <a:gd name="connsiteX103" fmla="*/ 30480 w 5232400"/>
              <a:gd name="connsiteY103" fmla="*/ 1778000 h 2907980"/>
              <a:gd name="connsiteX104" fmla="*/ 10160 w 5232400"/>
              <a:gd name="connsiteY104" fmla="*/ 1838960 h 2907980"/>
              <a:gd name="connsiteX105" fmla="*/ 0 w 5232400"/>
              <a:gd name="connsiteY105" fmla="*/ 1869440 h 2907980"/>
              <a:gd name="connsiteX106" fmla="*/ 10160 w 5232400"/>
              <a:gd name="connsiteY106" fmla="*/ 2082800 h 2907980"/>
              <a:gd name="connsiteX107" fmla="*/ 30480 w 5232400"/>
              <a:gd name="connsiteY107" fmla="*/ 2143760 h 2907980"/>
              <a:gd name="connsiteX108" fmla="*/ 40640 w 5232400"/>
              <a:gd name="connsiteY108" fmla="*/ 2174240 h 2907980"/>
              <a:gd name="connsiteX109" fmla="*/ 60960 w 5232400"/>
              <a:gd name="connsiteY109" fmla="*/ 2204720 h 2907980"/>
              <a:gd name="connsiteX110" fmla="*/ 81280 w 5232400"/>
              <a:gd name="connsiteY110" fmla="*/ 2265680 h 2907980"/>
              <a:gd name="connsiteX111" fmla="*/ 91440 w 5232400"/>
              <a:gd name="connsiteY111" fmla="*/ 2296160 h 2907980"/>
              <a:gd name="connsiteX112" fmla="*/ 101600 w 5232400"/>
              <a:gd name="connsiteY112" fmla="*/ 2326640 h 2907980"/>
              <a:gd name="connsiteX113" fmla="*/ 162560 w 5232400"/>
              <a:gd name="connsiteY113" fmla="*/ 2418080 h 2907980"/>
              <a:gd name="connsiteX114" fmla="*/ 193040 w 5232400"/>
              <a:gd name="connsiteY114" fmla="*/ 2479040 h 2907980"/>
              <a:gd name="connsiteX115" fmla="*/ 233680 w 5232400"/>
              <a:gd name="connsiteY115" fmla="*/ 2570480 h 2907980"/>
              <a:gd name="connsiteX116" fmla="*/ 254000 w 5232400"/>
              <a:gd name="connsiteY116" fmla="*/ 2631440 h 2907980"/>
              <a:gd name="connsiteX117" fmla="*/ 264160 w 5232400"/>
              <a:gd name="connsiteY117" fmla="*/ 2661920 h 2907980"/>
              <a:gd name="connsiteX118" fmla="*/ 254000 w 5232400"/>
              <a:gd name="connsiteY118" fmla="*/ 2854960 h 2907980"/>
              <a:gd name="connsiteX119" fmla="*/ 243840 w 5232400"/>
              <a:gd name="connsiteY119" fmla="*/ 2905760 h 290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5232400" h="2907980">
                <a:moveTo>
                  <a:pt x="5232400" y="1046480"/>
                </a:moveTo>
                <a:cubicBezTo>
                  <a:pt x="5215467" y="1043093"/>
                  <a:pt x="5198852" y="1035570"/>
                  <a:pt x="5181600" y="1036320"/>
                </a:cubicBezTo>
                <a:cubicBezTo>
                  <a:pt x="5120323" y="1038984"/>
                  <a:pt x="4998720" y="1056640"/>
                  <a:pt x="4998720" y="1056640"/>
                </a:cubicBezTo>
                <a:cubicBezTo>
                  <a:pt x="4924213" y="1053253"/>
                  <a:pt x="4849546" y="1052428"/>
                  <a:pt x="4775200" y="1046480"/>
                </a:cubicBezTo>
                <a:cubicBezTo>
                  <a:pt x="4754925" y="1044858"/>
                  <a:pt x="4728788" y="1028123"/>
                  <a:pt x="4714240" y="1016000"/>
                </a:cubicBezTo>
                <a:cubicBezTo>
                  <a:pt x="4703202" y="1006802"/>
                  <a:pt x="4695102" y="994341"/>
                  <a:pt x="4683760" y="985520"/>
                </a:cubicBezTo>
                <a:cubicBezTo>
                  <a:pt x="4664483" y="970527"/>
                  <a:pt x="4640069" y="962149"/>
                  <a:pt x="4622800" y="944880"/>
                </a:cubicBezTo>
                <a:cubicBezTo>
                  <a:pt x="4602480" y="924560"/>
                  <a:pt x="4577780" y="907830"/>
                  <a:pt x="4561840" y="883920"/>
                </a:cubicBezTo>
                <a:cubicBezTo>
                  <a:pt x="4534747" y="843280"/>
                  <a:pt x="4551680" y="860213"/>
                  <a:pt x="4511040" y="833120"/>
                </a:cubicBezTo>
                <a:cubicBezTo>
                  <a:pt x="4507653" y="822960"/>
                  <a:pt x="4507570" y="811003"/>
                  <a:pt x="4500880" y="802640"/>
                </a:cubicBezTo>
                <a:cubicBezTo>
                  <a:pt x="4493252" y="793105"/>
                  <a:pt x="4479781" y="790137"/>
                  <a:pt x="4470400" y="782320"/>
                </a:cubicBezTo>
                <a:cubicBezTo>
                  <a:pt x="4459362" y="773122"/>
                  <a:pt x="4449118" y="762878"/>
                  <a:pt x="4439920" y="751840"/>
                </a:cubicBezTo>
                <a:cubicBezTo>
                  <a:pt x="4432103" y="742459"/>
                  <a:pt x="4428234" y="729994"/>
                  <a:pt x="4419600" y="721360"/>
                </a:cubicBezTo>
                <a:cubicBezTo>
                  <a:pt x="4410966" y="712726"/>
                  <a:pt x="4398501" y="708857"/>
                  <a:pt x="4389120" y="701040"/>
                </a:cubicBezTo>
                <a:cubicBezTo>
                  <a:pt x="4310891" y="635849"/>
                  <a:pt x="4403836" y="700691"/>
                  <a:pt x="4328160" y="650240"/>
                </a:cubicBezTo>
                <a:cubicBezTo>
                  <a:pt x="4273973" y="568960"/>
                  <a:pt x="4345093" y="667173"/>
                  <a:pt x="4277360" y="599440"/>
                </a:cubicBezTo>
                <a:cubicBezTo>
                  <a:pt x="4209627" y="531707"/>
                  <a:pt x="4307840" y="602827"/>
                  <a:pt x="4226560" y="548640"/>
                </a:cubicBezTo>
                <a:cubicBezTo>
                  <a:pt x="4219867" y="528561"/>
                  <a:pt x="4213985" y="502004"/>
                  <a:pt x="4196080" y="487680"/>
                </a:cubicBezTo>
                <a:cubicBezTo>
                  <a:pt x="4187717" y="480990"/>
                  <a:pt x="4174962" y="482721"/>
                  <a:pt x="4165600" y="477520"/>
                </a:cubicBezTo>
                <a:cubicBezTo>
                  <a:pt x="4142849" y="464880"/>
                  <a:pt x="4107145" y="429719"/>
                  <a:pt x="4074160" y="426720"/>
                </a:cubicBezTo>
                <a:cubicBezTo>
                  <a:pt x="4009989" y="420886"/>
                  <a:pt x="3945467" y="419947"/>
                  <a:pt x="3881120" y="416560"/>
                </a:cubicBezTo>
                <a:cubicBezTo>
                  <a:pt x="3861041" y="409867"/>
                  <a:pt x="3834484" y="403985"/>
                  <a:pt x="3820160" y="386080"/>
                </a:cubicBezTo>
                <a:cubicBezTo>
                  <a:pt x="3764074" y="315973"/>
                  <a:pt x="3866871" y="393514"/>
                  <a:pt x="3779520" y="335280"/>
                </a:cubicBezTo>
                <a:cubicBezTo>
                  <a:pt x="3769337" y="304732"/>
                  <a:pt x="3770924" y="300581"/>
                  <a:pt x="3749040" y="274320"/>
                </a:cubicBezTo>
                <a:cubicBezTo>
                  <a:pt x="3739842" y="263282"/>
                  <a:pt x="3727758" y="254878"/>
                  <a:pt x="3718560" y="243840"/>
                </a:cubicBezTo>
                <a:cubicBezTo>
                  <a:pt x="3676227" y="193040"/>
                  <a:pt x="3723640" y="230293"/>
                  <a:pt x="3667760" y="193040"/>
                </a:cubicBezTo>
                <a:cubicBezTo>
                  <a:pt x="3658345" y="164795"/>
                  <a:pt x="3658288" y="155715"/>
                  <a:pt x="3637280" y="132080"/>
                </a:cubicBezTo>
                <a:cubicBezTo>
                  <a:pt x="3618188" y="110602"/>
                  <a:pt x="3592260" y="95030"/>
                  <a:pt x="3576320" y="71120"/>
                </a:cubicBezTo>
                <a:cubicBezTo>
                  <a:pt x="3569547" y="60960"/>
                  <a:pt x="3566355" y="47112"/>
                  <a:pt x="3556000" y="40640"/>
                </a:cubicBezTo>
                <a:cubicBezTo>
                  <a:pt x="3537837" y="29288"/>
                  <a:pt x="3515360" y="27093"/>
                  <a:pt x="3495040" y="20320"/>
                </a:cubicBezTo>
                <a:cubicBezTo>
                  <a:pt x="3445017" y="3646"/>
                  <a:pt x="3475124" y="11921"/>
                  <a:pt x="3403600" y="0"/>
                </a:cubicBezTo>
                <a:cubicBezTo>
                  <a:pt x="3339253" y="3387"/>
                  <a:pt x="3274537" y="2483"/>
                  <a:pt x="3210560" y="10160"/>
                </a:cubicBezTo>
                <a:cubicBezTo>
                  <a:pt x="3189293" y="12712"/>
                  <a:pt x="3169920" y="23707"/>
                  <a:pt x="3149600" y="30480"/>
                </a:cubicBezTo>
                <a:lnTo>
                  <a:pt x="3088640" y="50800"/>
                </a:lnTo>
                <a:cubicBezTo>
                  <a:pt x="3078480" y="54187"/>
                  <a:pt x="3068662" y="58860"/>
                  <a:pt x="3058160" y="60960"/>
                </a:cubicBezTo>
                <a:cubicBezTo>
                  <a:pt x="3038838" y="64824"/>
                  <a:pt x="2997708" y="70866"/>
                  <a:pt x="2976880" y="81280"/>
                </a:cubicBezTo>
                <a:cubicBezTo>
                  <a:pt x="2965958" y="86741"/>
                  <a:pt x="2957322" y="96139"/>
                  <a:pt x="2946400" y="101600"/>
                </a:cubicBezTo>
                <a:cubicBezTo>
                  <a:pt x="2936821" y="106389"/>
                  <a:pt x="2925282" y="106559"/>
                  <a:pt x="2915920" y="111760"/>
                </a:cubicBezTo>
                <a:cubicBezTo>
                  <a:pt x="2894572" y="123620"/>
                  <a:pt x="2878128" y="144677"/>
                  <a:pt x="2854960" y="152400"/>
                </a:cubicBezTo>
                <a:cubicBezTo>
                  <a:pt x="2844800" y="155787"/>
                  <a:pt x="2833842" y="157359"/>
                  <a:pt x="2824480" y="162560"/>
                </a:cubicBezTo>
                <a:cubicBezTo>
                  <a:pt x="2803132" y="174420"/>
                  <a:pt x="2786688" y="195477"/>
                  <a:pt x="2763520" y="203200"/>
                </a:cubicBezTo>
                <a:cubicBezTo>
                  <a:pt x="2753360" y="206587"/>
                  <a:pt x="2742402" y="208159"/>
                  <a:pt x="2733040" y="213360"/>
                </a:cubicBezTo>
                <a:cubicBezTo>
                  <a:pt x="2711692" y="225220"/>
                  <a:pt x="2695248" y="246277"/>
                  <a:pt x="2672080" y="254000"/>
                </a:cubicBezTo>
                <a:cubicBezTo>
                  <a:pt x="2595468" y="279537"/>
                  <a:pt x="2689902" y="245089"/>
                  <a:pt x="2611120" y="284480"/>
                </a:cubicBezTo>
                <a:cubicBezTo>
                  <a:pt x="2601541" y="289269"/>
                  <a:pt x="2590219" y="289851"/>
                  <a:pt x="2580640" y="294640"/>
                </a:cubicBezTo>
                <a:cubicBezTo>
                  <a:pt x="2501858" y="334031"/>
                  <a:pt x="2596292" y="299583"/>
                  <a:pt x="2519680" y="325120"/>
                </a:cubicBezTo>
                <a:cubicBezTo>
                  <a:pt x="2494890" y="316857"/>
                  <a:pt x="2478415" y="314335"/>
                  <a:pt x="2458720" y="294640"/>
                </a:cubicBezTo>
                <a:cubicBezTo>
                  <a:pt x="2450086" y="286006"/>
                  <a:pt x="2449322" y="269621"/>
                  <a:pt x="2438400" y="264160"/>
                </a:cubicBezTo>
                <a:cubicBezTo>
                  <a:pt x="2413421" y="251671"/>
                  <a:pt x="2357120" y="243840"/>
                  <a:pt x="2357120" y="243840"/>
                </a:cubicBezTo>
                <a:cubicBezTo>
                  <a:pt x="2280524" y="192776"/>
                  <a:pt x="2329992" y="216911"/>
                  <a:pt x="2153920" y="233680"/>
                </a:cubicBezTo>
                <a:cubicBezTo>
                  <a:pt x="2145878" y="234446"/>
                  <a:pt x="2093557" y="248621"/>
                  <a:pt x="2082800" y="254000"/>
                </a:cubicBezTo>
                <a:cubicBezTo>
                  <a:pt x="2071878" y="259461"/>
                  <a:pt x="2063478" y="269361"/>
                  <a:pt x="2052320" y="274320"/>
                </a:cubicBezTo>
                <a:cubicBezTo>
                  <a:pt x="2032747" y="283019"/>
                  <a:pt x="2009182" y="282759"/>
                  <a:pt x="1991360" y="294640"/>
                </a:cubicBezTo>
                <a:lnTo>
                  <a:pt x="1930400" y="335280"/>
                </a:lnTo>
                <a:cubicBezTo>
                  <a:pt x="1920240" y="342053"/>
                  <a:pt x="1911504" y="351739"/>
                  <a:pt x="1899920" y="355600"/>
                </a:cubicBezTo>
                <a:lnTo>
                  <a:pt x="1869440" y="365760"/>
                </a:lnTo>
                <a:cubicBezTo>
                  <a:pt x="1811660" y="423540"/>
                  <a:pt x="1867295" y="376993"/>
                  <a:pt x="1808480" y="406400"/>
                </a:cubicBezTo>
                <a:cubicBezTo>
                  <a:pt x="1797558" y="411861"/>
                  <a:pt x="1789158" y="421761"/>
                  <a:pt x="1778000" y="426720"/>
                </a:cubicBezTo>
                <a:cubicBezTo>
                  <a:pt x="1758427" y="435419"/>
                  <a:pt x="1737360" y="440267"/>
                  <a:pt x="1717040" y="447040"/>
                </a:cubicBezTo>
                <a:lnTo>
                  <a:pt x="1686560" y="457200"/>
                </a:lnTo>
                <a:cubicBezTo>
                  <a:pt x="1676400" y="460587"/>
                  <a:pt x="1664991" y="461419"/>
                  <a:pt x="1656080" y="467360"/>
                </a:cubicBezTo>
                <a:cubicBezTo>
                  <a:pt x="1645920" y="474133"/>
                  <a:pt x="1636758" y="482721"/>
                  <a:pt x="1625600" y="487680"/>
                </a:cubicBezTo>
                <a:cubicBezTo>
                  <a:pt x="1606027" y="496379"/>
                  <a:pt x="1582462" y="496119"/>
                  <a:pt x="1564640" y="508000"/>
                </a:cubicBezTo>
                <a:cubicBezTo>
                  <a:pt x="1554480" y="514773"/>
                  <a:pt x="1545318" y="523361"/>
                  <a:pt x="1534160" y="528320"/>
                </a:cubicBezTo>
                <a:cubicBezTo>
                  <a:pt x="1514587" y="537019"/>
                  <a:pt x="1491022" y="536759"/>
                  <a:pt x="1473200" y="548640"/>
                </a:cubicBezTo>
                <a:lnTo>
                  <a:pt x="1412240" y="589280"/>
                </a:lnTo>
                <a:cubicBezTo>
                  <a:pt x="1402080" y="596053"/>
                  <a:pt x="1393344" y="605739"/>
                  <a:pt x="1381760" y="609600"/>
                </a:cubicBezTo>
                <a:lnTo>
                  <a:pt x="1320800" y="629920"/>
                </a:lnTo>
                <a:cubicBezTo>
                  <a:pt x="1310640" y="633307"/>
                  <a:pt x="1299231" y="634139"/>
                  <a:pt x="1290320" y="640080"/>
                </a:cubicBezTo>
                <a:cubicBezTo>
                  <a:pt x="1202969" y="698314"/>
                  <a:pt x="1313488" y="628496"/>
                  <a:pt x="1229360" y="670560"/>
                </a:cubicBezTo>
                <a:cubicBezTo>
                  <a:pt x="1159196" y="705642"/>
                  <a:pt x="1242820" y="679895"/>
                  <a:pt x="1158240" y="701040"/>
                </a:cubicBezTo>
                <a:cubicBezTo>
                  <a:pt x="1107440" y="697653"/>
                  <a:pt x="1056241" y="698080"/>
                  <a:pt x="1005840" y="690880"/>
                </a:cubicBezTo>
                <a:lnTo>
                  <a:pt x="914400" y="660400"/>
                </a:lnTo>
                <a:cubicBezTo>
                  <a:pt x="904240" y="657013"/>
                  <a:pt x="894422" y="652340"/>
                  <a:pt x="883920" y="650240"/>
                </a:cubicBezTo>
                <a:lnTo>
                  <a:pt x="782320" y="629920"/>
                </a:lnTo>
                <a:cubicBezTo>
                  <a:pt x="729271" y="635225"/>
                  <a:pt x="687262" y="623378"/>
                  <a:pt x="650240" y="660400"/>
                </a:cubicBezTo>
                <a:cubicBezTo>
                  <a:pt x="641606" y="669034"/>
                  <a:pt x="639110" y="682839"/>
                  <a:pt x="629920" y="690880"/>
                </a:cubicBezTo>
                <a:cubicBezTo>
                  <a:pt x="611541" y="706962"/>
                  <a:pt x="589280" y="717973"/>
                  <a:pt x="568960" y="731520"/>
                </a:cubicBezTo>
                <a:lnTo>
                  <a:pt x="538480" y="751840"/>
                </a:lnTo>
                <a:cubicBezTo>
                  <a:pt x="531707" y="762000"/>
                  <a:pt x="526794" y="773686"/>
                  <a:pt x="518160" y="782320"/>
                </a:cubicBezTo>
                <a:cubicBezTo>
                  <a:pt x="509526" y="790954"/>
                  <a:pt x="495308" y="793105"/>
                  <a:pt x="487680" y="802640"/>
                </a:cubicBezTo>
                <a:cubicBezTo>
                  <a:pt x="431594" y="872747"/>
                  <a:pt x="534391" y="795206"/>
                  <a:pt x="447040" y="853440"/>
                </a:cubicBezTo>
                <a:cubicBezTo>
                  <a:pt x="443653" y="863600"/>
                  <a:pt x="442081" y="874558"/>
                  <a:pt x="436880" y="883920"/>
                </a:cubicBezTo>
                <a:cubicBezTo>
                  <a:pt x="425020" y="905268"/>
                  <a:pt x="403963" y="921712"/>
                  <a:pt x="396240" y="944880"/>
                </a:cubicBezTo>
                <a:cubicBezTo>
                  <a:pt x="392853" y="955040"/>
                  <a:pt x="392770" y="966997"/>
                  <a:pt x="386080" y="975360"/>
                </a:cubicBezTo>
                <a:cubicBezTo>
                  <a:pt x="378452" y="984895"/>
                  <a:pt x="365760" y="988907"/>
                  <a:pt x="355600" y="995680"/>
                </a:cubicBezTo>
                <a:cubicBezTo>
                  <a:pt x="348827" y="1016000"/>
                  <a:pt x="347161" y="1038818"/>
                  <a:pt x="335280" y="1056640"/>
                </a:cubicBezTo>
                <a:cubicBezTo>
                  <a:pt x="328507" y="1066800"/>
                  <a:pt x="320421" y="1076198"/>
                  <a:pt x="314960" y="1087120"/>
                </a:cubicBezTo>
                <a:cubicBezTo>
                  <a:pt x="310171" y="1096699"/>
                  <a:pt x="309589" y="1108021"/>
                  <a:pt x="304800" y="1117600"/>
                </a:cubicBezTo>
                <a:cubicBezTo>
                  <a:pt x="299339" y="1128522"/>
                  <a:pt x="289439" y="1136922"/>
                  <a:pt x="284480" y="1148080"/>
                </a:cubicBezTo>
                <a:cubicBezTo>
                  <a:pt x="275781" y="1167653"/>
                  <a:pt x="276041" y="1191218"/>
                  <a:pt x="264160" y="1209040"/>
                </a:cubicBezTo>
                <a:cubicBezTo>
                  <a:pt x="205926" y="1296391"/>
                  <a:pt x="275744" y="1185872"/>
                  <a:pt x="233680" y="1270000"/>
                </a:cubicBezTo>
                <a:cubicBezTo>
                  <a:pt x="228219" y="1280922"/>
                  <a:pt x="218821" y="1289558"/>
                  <a:pt x="213360" y="1300480"/>
                </a:cubicBezTo>
                <a:cubicBezTo>
                  <a:pt x="208571" y="1310059"/>
                  <a:pt x="207989" y="1321381"/>
                  <a:pt x="203200" y="1330960"/>
                </a:cubicBezTo>
                <a:cubicBezTo>
                  <a:pt x="197739" y="1341882"/>
                  <a:pt x="187839" y="1350282"/>
                  <a:pt x="182880" y="1361440"/>
                </a:cubicBezTo>
                <a:cubicBezTo>
                  <a:pt x="174181" y="1381013"/>
                  <a:pt x="169333" y="1402080"/>
                  <a:pt x="162560" y="1422400"/>
                </a:cubicBezTo>
                <a:lnTo>
                  <a:pt x="152400" y="1452880"/>
                </a:lnTo>
                <a:cubicBezTo>
                  <a:pt x="149013" y="1463040"/>
                  <a:pt x="148181" y="1474449"/>
                  <a:pt x="142240" y="1483360"/>
                </a:cubicBezTo>
                <a:cubicBezTo>
                  <a:pt x="84006" y="1570711"/>
                  <a:pt x="153824" y="1460192"/>
                  <a:pt x="111760" y="1544320"/>
                </a:cubicBezTo>
                <a:cubicBezTo>
                  <a:pt x="106299" y="1555242"/>
                  <a:pt x="96399" y="1563642"/>
                  <a:pt x="91440" y="1574800"/>
                </a:cubicBezTo>
                <a:cubicBezTo>
                  <a:pt x="82741" y="1594373"/>
                  <a:pt x="77893" y="1615440"/>
                  <a:pt x="71120" y="1635760"/>
                </a:cubicBezTo>
                <a:lnTo>
                  <a:pt x="50800" y="1696720"/>
                </a:lnTo>
                <a:cubicBezTo>
                  <a:pt x="47413" y="1706880"/>
                  <a:pt x="42740" y="1716698"/>
                  <a:pt x="40640" y="1727200"/>
                </a:cubicBezTo>
                <a:cubicBezTo>
                  <a:pt x="37253" y="1744133"/>
                  <a:pt x="35024" y="1761340"/>
                  <a:pt x="30480" y="1778000"/>
                </a:cubicBezTo>
                <a:cubicBezTo>
                  <a:pt x="24844" y="1798664"/>
                  <a:pt x="16933" y="1818640"/>
                  <a:pt x="10160" y="1838960"/>
                </a:cubicBezTo>
                <a:lnTo>
                  <a:pt x="0" y="1869440"/>
                </a:lnTo>
                <a:cubicBezTo>
                  <a:pt x="3387" y="1940560"/>
                  <a:pt x="2297" y="2012035"/>
                  <a:pt x="10160" y="2082800"/>
                </a:cubicBezTo>
                <a:cubicBezTo>
                  <a:pt x="12525" y="2104088"/>
                  <a:pt x="23707" y="2123440"/>
                  <a:pt x="30480" y="2143760"/>
                </a:cubicBezTo>
                <a:cubicBezTo>
                  <a:pt x="33867" y="2153920"/>
                  <a:pt x="34699" y="2165329"/>
                  <a:pt x="40640" y="2174240"/>
                </a:cubicBezTo>
                <a:cubicBezTo>
                  <a:pt x="47413" y="2184400"/>
                  <a:pt x="56001" y="2193562"/>
                  <a:pt x="60960" y="2204720"/>
                </a:cubicBezTo>
                <a:cubicBezTo>
                  <a:pt x="69659" y="2224293"/>
                  <a:pt x="74507" y="2245360"/>
                  <a:pt x="81280" y="2265680"/>
                </a:cubicBezTo>
                <a:lnTo>
                  <a:pt x="91440" y="2296160"/>
                </a:lnTo>
                <a:cubicBezTo>
                  <a:pt x="94827" y="2306320"/>
                  <a:pt x="95659" y="2317729"/>
                  <a:pt x="101600" y="2326640"/>
                </a:cubicBezTo>
                <a:lnTo>
                  <a:pt x="162560" y="2418080"/>
                </a:lnTo>
                <a:cubicBezTo>
                  <a:pt x="220794" y="2505431"/>
                  <a:pt x="150976" y="2394912"/>
                  <a:pt x="193040" y="2479040"/>
                </a:cubicBezTo>
                <a:cubicBezTo>
                  <a:pt x="241342" y="2575644"/>
                  <a:pt x="181256" y="2413209"/>
                  <a:pt x="233680" y="2570480"/>
                </a:cubicBezTo>
                <a:lnTo>
                  <a:pt x="254000" y="2631440"/>
                </a:lnTo>
                <a:lnTo>
                  <a:pt x="264160" y="2661920"/>
                </a:lnTo>
                <a:cubicBezTo>
                  <a:pt x="260773" y="2726267"/>
                  <a:pt x="259834" y="2790789"/>
                  <a:pt x="254000" y="2854960"/>
                </a:cubicBezTo>
                <a:cubicBezTo>
                  <a:pt x="241698" y="2990281"/>
                  <a:pt x="243840" y="2812487"/>
                  <a:pt x="243840" y="290576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51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124">
        <p14:prism/>
      </p:transition>
    </mc:Choice>
    <mc:Fallback xmlns="">
      <p:transition spd="slow" advTm="271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urlessommets.blog.free.fr/public/PlanMolard/PlanMolard12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" y="870966"/>
            <a:ext cx="9087442" cy="522233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10777" y="6004925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Une Ligne de Crête</a:t>
            </a:r>
            <a:endParaRPr lang="fr-FR" sz="4000" b="1" u="sng" dirty="0"/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3208345" y="2686460"/>
            <a:ext cx="2515783" cy="34788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23528" y="116632"/>
            <a:ext cx="8820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u="sng" dirty="0" smtClean="0"/>
              <a:t>Une ligne de crête</a:t>
            </a:r>
            <a:r>
              <a:rPr lang="fr-FR" sz="2000" u="sng" dirty="0" smtClean="0"/>
              <a:t> </a:t>
            </a:r>
            <a:r>
              <a:rPr lang="fr-FR" sz="2000" dirty="0" smtClean="0"/>
              <a:t>est la ligne </a:t>
            </a:r>
            <a:r>
              <a:rPr lang="fr-FR" sz="2000" dirty="0"/>
              <a:t>d'un relief séparant deux versants opposés</a:t>
            </a:r>
            <a:r>
              <a:rPr lang="fr-FR" sz="2000" dirty="0" smtClean="0"/>
              <a:t>. Aussi </a:t>
            </a:r>
            <a:r>
              <a:rPr lang="fr-FR" sz="2000" dirty="0"/>
              <a:t>appelée "ligne de partage des eaux". </a:t>
            </a:r>
            <a:r>
              <a:rPr lang="fr-FR" sz="2000" dirty="0" smtClean="0"/>
              <a:t> </a:t>
            </a:r>
          </a:p>
        </p:txBody>
      </p:sp>
      <p:sp>
        <p:nvSpPr>
          <p:cNvPr id="22" name="Forme libre 21"/>
          <p:cNvSpPr/>
          <p:nvPr/>
        </p:nvSpPr>
        <p:spPr>
          <a:xfrm>
            <a:off x="2621080" y="1971040"/>
            <a:ext cx="4643320" cy="4013200"/>
          </a:xfrm>
          <a:custGeom>
            <a:avLst/>
            <a:gdLst>
              <a:gd name="connsiteX0" fmla="*/ 4643320 w 4643320"/>
              <a:gd name="connsiteY0" fmla="*/ 741680 h 4013200"/>
              <a:gd name="connsiteX1" fmla="*/ 4592520 w 4643320"/>
              <a:gd name="connsiteY1" fmla="*/ 762000 h 4013200"/>
              <a:gd name="connsiteX2" fmla="*/ 4531560 w 4643320"/>
              <a:gd name="connsiteY2" fmla="*/ 782320 h 4013200"/>
              <a:gd name="connsiteX3" fmla="*/ 4501080 w 4643320"/>
              <a:gd name="connsiteY3" fmla="*/ 802640 h 4013200"/>
              <a:gd name="connsiteX4" fmla="*/ 4257240 w 4643320"/>
              <a:gd name="connsiteY4" fmla="*/ 782320 h 4013200"/>
              <a:gd name="connsiteX5" fmla="*/ 4226760 w 4643320"/>
              <a:gd name="connsiteY5" fmla="*/ 772160 h 4013200"/>
              <a:gd name="connsiteX6" fmla="*/ 4135320 w 4643320"/>
              <a:gd name="connsiteY6" fmla="*/ 711200 h 4013200"/>
              <a:gd name="connsiteX7" fmla="*/ 4104840 w 4643320"/>
              <a:gd name="connsiteY7" fmla="*/ 690880 h 4013200"/>
              <a:gd name="connsiteX8" fmla="*/ 4043880 w 4643320"/>
              <a:gd name="connsiteY8" fmla="*/ 670560 h 4013200"/>
              <a:gd name="connsiteX9" fmla="*/ 4013400 w 4643320"/>
              <a:gd name="connsiteY9" fmla="*/ 660400 h 4013200"/>
              <a:gd name="connsiteX10" fmla="*/ 3952440 w 4643320"/>
              <a:gd name="connsiteY10" fmla="*/ 650240 h 4013200"/>
              <a:gd name="connsiteX11" fmla="*/ 3891480 w 4643320"/>
              <a:gd name="connsiteY11" fmla="*/ 629920 h 4013200"/>
              <a:gd name="connsiteX12" fmla="*/ 3800040 w 4643320"/>
              <a:gd name="connsiteY12" fmla="*/ 640080 h 4013200"/>
              <a:gd name="connsiteX13" fmla="*/ 3769560 w 4643320"/>
              <a:gd name="connsiteY13" fmla="*/ 650240 h 4013200"/>
              <a:gd name="connsiteX14" fmla="*/ 3596840 w 4643320"/>
              <a:gd name="connsiteY14" fmla="*/ 680720 h 4013200"/>
              <a:gd name="connsiteX15" fmla="*/ 3393640 w 4643320"/>
              <a:gd name="connsiteY15" fmla="*/ 690880 h 4013200"/>
              <a:gd name="connsiteX16" fmla="*/ 2926280 w 4643320"/>
              <a:gd name="connsiteY16" fmla="*/ 680720 h 4013200"/>
              <a:gd name="connsiteX17" fmla="*/ 2865320 w 4643320"/>
              <a:gd name="connsiteY17" fmla="*/ 660400 h 4013200"/>
              <a:gd name="connsiteX18" fmla="*/ 2824680 w 4643320"/>
              <a:gd name="connsiteY18" fmla="*/ 650240 h 4013200"/>
              <a:gd name="connsiteX19" fmla="*/ 2763720 w 4643320"/>
              <a:gd name="connsiteY19" fmla="*/ 629920 h 4013200"/>
              <a:gd name="connsiteX20" fmla="*/ 2662120 w 4643320"/>
              <a:gd name="connsiteY20" fmla="*/ 599440 h 4013200"/>
              <a:gd name="connsiteX21" fmla="*/ 2601160 w 4643320"/>
              <a:gd name="connsiteY21" fmla="*/ 568960 h 4013200"/>
              <a:gd name="connsiteX22" fmla="*/ 2570680 w 4643320"/>
              <a:gd name="connsiteY22" fmla="*/ 558800 h 4013200"/>
              <a:gd name="connsiteX23" fmla="*/ 2540200 w 4643320"/>
              <a:gd name="connsiteY23" fmla="*/ 538480 h 4013200"/>
              <a:gd name="connsiteX24" fmla="*/ 2509720 w 4643320"/>
              <a:gd name="connsiteY24" fmla="*/ 528320 h 4013200"/>
              <a:gd name="connsiteX25" fmla="*/ 2428440 w 4643320"/>
              <a:gd name="connsiteY25" fmla="*/ 508000 h 4013200"/>
              <a:gd name="connsiteX26" fmla="*/ 2377640 w 4643320"/>
              <a:gd name="connsiteY26" fmla="*/ 497840 h 4013200"/>
              <a:gd name="connsiteX27" fmla="*/ 2316680 w 4643320"/>
              <a:gd name="connsiteY27" fmla="*/ 477520 h 4013200"/>
              <a:gd name="connsiteX28" fmla="*/ 2225240 w 4643320"/>
              <a:gd name="connsiteY28" fmla="*/ 426720 h 4013200"/>
              <a:gd name="connsiteX29" fmla="*/ 2133800 w 4643320"/>
              <a:gd name="connsiteY29" fmla="*/ 365760 h 4013200"/>
              <a:gd name="connsiteX30" fmla="*/ 2103320 w 4643320"/>
              <a:gd name="connsiteY30" fmla="*/ 345440 h 4013200"/>
              <a:gd name="connsiteX31" fmla="*/ 2042360 w 4643320"/>
              <a:gd name="connsiteY31" fmla="*/ 314960 h 4013200"/>
              <a:gd name="connsiteX32" fmla="*/ 2011880 w 4643320"/>
              <a:gd name="connsiteY32" fmla="*/ 304800 h 4013200"/>
              <a:gd name="connsiteX33" fmla="*/ 1910280 w 4643320"/>
              <a:gd name="connsiteY33" fmla="*/ 254000 h 4013200"/>
              <a:gd name="connsiteX34" fmla="*/ 1849320 w 4643320"/>
              <a:gd name="connsiteY34" fmla="*/ 233680 h 4013200"/>
              <a:gd name="connsiteX35" fmla="*/ 1818840 w 4643320"/>
              <a:gd name="connsiteY35" fmla="*/ 223520 h 4013200"/>
              <a:gd name="connsiteX36" fmla="*/ 1808680 w 4643320"/>
              <a:gd name="connsiteY36" fmla="*/ 345440 h 4013200"/>
              <a:gd name="connsiteX37" fmla="*/ 1778200 w 4643320"/>
              <a:gd name="connsiteY37" fmla="*/ 406400 h 4013200"/>
              <a:gd name="connsiteX38" fmla="*/ 1747720 w 4643320"/>
              <a:gd name="connsiteY38" fmla="*/ 416560 h 4013200"/>
              <a:gd name="connsiteX39" fmla="*/ 1717240 w 4643320"/>
              <a:gd name="connsiteY39" fmla="*/ 436880 h 4013200"/>
              <a:gd name="connsiteX40" fmla="*/ 1615640 w 4643320"/>
              <a:gd name="connsiteY40" fmla="*/ 467360 h 4013200"/>
              <a:gd name="connsiteX41" fmla="*/ 1514040 w 4643320"/>
              <a:gd name="connsiteY41" fmla="*/ 457200 h 4013200"/>
              <a:gd name="connsiteX42" fmla="*/ 1422600 w 4643320"/>
              <a:gd name="connsiteY42" fmla="*/ 416560 h 4013200"/>
              <a:gd name="connsiteX43" fmla="*/ 1392120 w 4643320"/>
              <a:gd name="connsiteY43" fmla="*/ 406400 h 4013200"/>
              <a:gd name="connsiteX44" fmla="*/ 1371800 w 4643320"/>
              <a:gd name="connsiteY44" fmla="*/ 375920 h 4013200"/>
              <a:gd name="connsiteX45" fmla="*/ 1361640 w 4643320"/>
              <a:gd name="connsiteY45" fmla="*/ 345440 h 4013200"/>
              <a:gd name="connsiteX46" fmla="*/ 1321000 w 4643320"/>
              <a:gd name="connsiteY46" fmla="*/ 284480 h 4013200"/>
              <a:gd name="connsiteX47" fmla="*/ 1290520 w 4643320"/>
              <a:gd name="connsiteY47" fmla="*/ 223520 h 4013200"/>
              <a:gd name="connsiteX48" fmla="*/ 1260040 w 4643320"/>
              <a:gd name="connsiteY48" fmla="*/ 203200 h 4013200"/>
              <a:gd name="connsiteX49" fmla="*/ 1199080 w 4643320"/>
              <a:gd name="connsiteY49" fmla="*/ 152400 h 4013200"/>
              <a:gd name="connsiteX50" fmla="*/ 1148280 w 4643320"/>
              <a:gd name="connsiteY50" fmla="*/ 111760 h 4013200"/>
              <a:gd name="connsiteX51" fmla="*/ 1117800 w 4643320"/>
              <a:gd name="connsiteY51" fmla="*/ 81280 h 4013200"/>
              <a:gd name="connsiteX52" fmla="*/ 1087320 w 4643320"/>
              <a:gd name="connsiteY52" fmla="*/ 71120 h 4013200"/>
              <a:gd name="connsiteX53" fmla="*/ 1056840 w 4643320"/>
              <a:gd name="connsiteY53" fmla="*/ 50800 h 4013200"/>
              <a:gd name="connsiteX54" fmla="*/ 1026360 w 4643320"/>
              <a:gd name="connsiteY54" fmla="*/ 40640 h 4013200"/>
              <a:gd name="connsiteX55" fmla="*/ 924760 w 4643320"/>
              <a:gd name="connsiteY55" fmla="*/ 20320 h 4013200"/>
              <a:gd name="connsiteX56" fmla="*/ 792680 w 4643320"/>
              <a:gd name="connsiteY56" fmla="*/ 0 h 4013200"/>
              <a:gd name="connsiteX57" fmla="*/ 741880 w 4643320"/>
              <a:gd name="connsiteY57" fmla="*/ 10160 h 4013200"/>
              <a:gd name="connsiteX58" fmla="*/ 711400 w 4643320"/>
              <a:gd name="connsiteY58" fmla="*/ 30480 h 4013200"/>
              <a:gd name="connsiteX59" fmla="*/ 660600 w 4643320"/>
              <a:gd name="connsiteY59" fmla="*/ 121920 h 4013200"/>
              <a:gd name="connsiteX60" fmla="*/ 691080 w 4643320"/>
              <a:gd name="connsiteY60" fmla="*/ 254000 h 4013200"/>
              <a:gd name="connsiteX61" fmla="*/ 721560 w 4643320"/>
              <a:gd name="connsiteY61" fmla="*/ 274320 h 4013200"/>
              <a:gd name="connsiteX62" fmla="*/ 782520 w 4643320"/>
              <a:gd name="connsiteY62" fmla="*/ 396240 h 4013200"/>
              <a:gd name="connsiteX63" fmla="*/ 792680 w 4643320"/>
              <a:gd name="connsiteY63" fmla="*/ 426720 h 4013200"/>
              <a:gd name="connsiteX64" fmla="*/ 782520 w 4643320"/>
              <a:gd name="connsiteY64" fmla="*/ 538480 h 4013200"/>
              <a:gd name="connsiteX65" fmla="*/ 752040 w 4643320"/>
              <a:gd name="connsiteY65" fmla="*/ 558800 h 4013200"/>
              <a:gd name="connsiteX66" fmla="*/ 630120 w 4643320"/>
              <a:gd name="connsiteY66" fmla="*/ 579120 h 4013200"/>
              <a:gd name="connsiteX67" fmla="*/ 599640 w 4643320"/>
              <a:gd name="connsiteY67" fmla="*/ 589280 h 4013200"/>
              <a:gd name="connsiteX68" fmla="*/ 538680 w 4643320"/>
              <a:gd name="connsiteY68" fmla="*/ 629920 h 4013200"/>
              <a:gd name="connsiteX69" fmla="*/ 508200 w 4643320"/>
              <a:gd name="connsiteY69" fmla="*/ 640080 h 4013200"/>
              <a:gd name="connsiteX70" fmla="*/ 477720 w 4643320"/>
              <a:gd name="connsiteY70" fmla="*/ 660400 h 4013200"/>
              <a:gd name="connsiteX71" fmla="*/ 396440 w 4643320"/>
              <a:gd name="connsiteY71" fmla="*/ 680720 h 4013200"/>
              <a:gd name="connsiteX72" fmla="*/ 365960 w 4643320"/>
              <a:gd name="connsiteY72" fmla="*/ 690880 h 4013200"/>
              <a:gd name="connsiteX73" fmla="*/ 335480 w 4643320"/>
              <a:gd name="connsiteY73" fmla="*/ 711200 h 4013200"/>
              <a:gd name="connsiteX74" fmla="*/ 325320 w 4643320"/>
              <a:gd name="connsiteY74" fmla="*/ 741680 h 4013200"/>
              <a:gd name="connsiteX75" fmla="*/ 365960 w 4643320"/>
              <a:gd name="connsiteY75" fmla="*/ 863600 h 4013200"/>
              <a:gd name="connsiteX76" fmla="*/ 396440 w 4643320"/>
              <a:gd name="connsiteY76" fmla="*/ 873760 h 4013200"/>
              <a:gd name="connsiteX77" fmla="*/ 467560 w 4643320"/>
              <a:gd name="connsiteY77" fmla="*/ 944880 h 4013200"/>
              <a:gd name="connsiteX78" fmla="*/ 518360 w 4643320"/>
              <a:gd name="connsiteY78" fmla="*/ 1036320 h 4013200"/>
              <a:gd name="connsiteX79" fmla="*/ 548840 w 4643320"/>
              <a:gd name="connsiteY79" fmla="*/ 1046480 h 4013200"/>
              <a:gd name="connsiteX80" fmla="*/ 609800 w 4643320"/>
              <a:gd name="connsiteY80" fmla="*/ 1097280 h 4013200"/>
              <a:gd name="connsiteX81" fmla="*/ 640280 w 4643320"/>
              <a:gd name="connsiteY81" fmla="*/ 1107440 h 4013200"/>
              <a:gd name="connsiteX82" fmla="*/ 670760 w 4643320"/>
              <a:gd name="connsiteY82" fmla="*/ 1127760 h 4013200"/>
              <a:gd name="connsiteX83" fmla="*/ 741880 w 4643320"/>
              <a:gd name="connsiteY83" fmla="*/ 1148080 h 4013200"/>
              <a:gd name="connsiteX84" fmla="*/ 772360 w 4643320"/>
              <a:gd name="connsiteY84" fmla="*/ 1168400 h 4013200"/>
              <a:gd name="connsiteX85" fmla="*/ 792680 w 4643320"/>
              <a:gd name="connsiteY85" fmla="*/ 1198880 h 4013200"/>
              <a:gd name="connsiteX86" fmla="*/ 802840 w 4643320"/>
              <a:gd name="connsiteY86" fmla="*/ 1229360 h 4013200"/>
              <a:gd name="connsiteX87" fmla="*/ 843480 w 4643320"/>
              <a:gd name="connsiteY87" fmla="*/ 1290320 h 4013200"/>
              <a:gd name="connsiteX88" fmla="*/ 863800 w 4643320"/>
              <a:gd name="connsiteY88" fmla="*/ 1320800 h 4013200"/>
              <a:gd name="connsiteX89" fmla="*/ 894280 w 4643320"/>
              <a:gd name="connsiteY89" fmla="*/ 1341120 h 4013200"/>
              <a:gd name="connsiteX90" fmla="*/ 934920 w 4643320"/>
              <a:gd name="connsiteY90" fmla="*/ 1402080 h 4013200"/>
              <a:gd name="connsiteX91" fmla="*/ 955240 w 4643320"/>
              <a:gd name="connsiteY91" fmla="*/ 1432560 h 4013200"/>
              <a:gd name="connsiteX92" fmla="*/ 985720 w 4643320"/>
              <a:gd name="connsiteY92" fmla="*/ 1493520 h 4013200"/>
              <a:gd name="connsiteX93" fmla="*/ 1016200 w 4643320"/>
              <a:gd name="connsiteY93" fmla="*/ 1554480 h 4013200"/>
              <a:gd name="connsiteX94" fmla="*/ 1036520 w 4643320"/>
              <a:gd name="connsiteY94" fmla="*/ 1645920 h 4013200"/>
              <a:gd name="connsiteX95" fmla="*/ 1026360 w 4643320"/>
              <a:gd name="connsiteY95" fmla="*/ 1706880 h 4013200"/>
              <a:gd name="connsiteX96" fmla="*/ 1016200 w 4643320"/>
              <a:gd name="connsiteY96" fmla="*/ 1747520 h 4013200"/>
              <a:gd name="connsiteX97" fmla="*/ 985720 w 4643320"/>
              <a:gd name="connsiteY97" fmla="*/ 1767840 h 4013200"/>
              <a:gd name="connsiteX98" fmla="*/ 965400 w 4643320"/>
              <a:gd name="connsiteY98" fmla="*/ 1798320 h 4013200"/>
              <a:gd name="connsiteX99" fmla="*/ 955240 w 4643320"/>
              <a:gd name="connsiteY99" fmla="*/ 1828800 h 4013200"/>
              <a:gd name="connsiteX100" fmla="*/ 863800 w 4643320"/>
              <a:gd name="connsiteY100" fmla="*/ 1859280 h 4013200"/>
              <a:gd name="connsiteX101" fmla="*/ 548840 w 4643320"/>
              <a:gd name="connsiteY101" fmla="*/ 1879600 h 4013200"/>
              <a:gd name="connsiteX102" fmla="*/ 508200 w 4643320"/>
              <a:gd name="connsiteY102" fmla="*/ 1889760 h 4013200"/>
              <a:gd name="connsiteX103" fmla="*/ 528520 w 4643320"/>
              <a:gd name="connsiteY103" fmla="*/ 1960880 h 4013200"/>
              <a:gd name="connsiteX104" fmla="*/ 518360 w 4643320"/>
              <a:gd name="connsiteY104" fmla="*/ 2042160 h 4013200"/>
              <a:gd name="connsiteX105" fmla="*/ 498040 w 4643320"/>
              <a:gd name="connsiteY105" fmla="*/ 2072640 h 4013200"/>
              <a:gd name="connsiteX106" fmla="*/ 386280 w 4643320"/>
              <a:gd name="connsiteY106" fmla="*/ 2082800 h 4013200"/>
              <a:gd name="connsiteX107" fmla="*/ 315160 w 4643320"/>
              <a:gd name="connsiteY107" fmla="*/ 2103120 h 4013200"/>
              <a:gd name="connsiteX108" fmla="*/ 274520 w 4643320"/>
              <a:gd name="connsiteY108" fmla="*/ 2113280 h 4013200"/>
              <a:gd name="connsiteX109" fmla="*/ 213560 w 4643320"/>
              <a:gd name="connsiteY109" fmla="*/ 2133600 h 4013200"/>
              <a:gd name="connsiteX110" fmla="*/ 193240 w 4643320"/>
              <a:gd name="connsiteY110" fmla="*/ 2164080 h 4013200"/>
              <a:gd name="connsiteX111" fmla="*/ 172920 w 4643320"/>
              <a:gd name="connsiteY111" fmla="*/ 2367280 h 4013200"/>
              <a:gd name="connsiteX112" fmla="*/ 142440 w 4643320"/>
              <a:gd name="connsiteY112" fmla="*/ 2377440 h 4013200"/>
              <a:gd name="connsiteX113" fmla="*/ 111960 w 4643320"/>
              <a:gd name="connsiteY113" fmla="*/ 2397760 h 4013200"/>
              <a:gd name="connsiteX114" fmla="*/ 81480 w 4643320"/>
              <a:gd name="connsiteY114" fmla="*/ 2407920 h 4013200"/>
              <a:gd name="connsiteX115" fmla="*/ 20520 w 4643320"/>
              <a:gd name="connsiteY115" fmla="*/ 2448560 h 4013200"/>
              <a:gd name="connsiteX116" fmla="*/ 200 w 4643320"/>
              <a:gd name="connsiteY116" fmla="*/ 2479040 h 4013200"/>
              <a:gd name="connsiteX117" fmla="*/ 20520 w 4643320"/>
              <a:gd name="connsiteY117" fmla="*/ 2590800 h 4013200"/>
              <a:gd name="connsiteX118" fmla="*/ 40840 w 4643320"/>
              <a:gd name="connsiteY118" fmla="*/ 2621280 h 4013200"/>
              <a:gd name="connsiteX119" fmla="*/ 101800 w 4643320"/>
              <a:gd name="connsiteY119" fmla="*/ 2672080 h 4013200"/>
              <a:gd name="connsiteX120" fmla="*/ 132280 w 4643320"/>
              <a:gd name="connsiteY120" fmla="*/ 2682240 h 4013200"/>
              <a:gd name="connsiteX121" fmla="*/ 193240 w 4643320"/>
              <a:gd name="connsiteY121" fmla="*/ 2722880 h 4013200"/>
              <a:gd name="connsiteX122" fmla="*/ 223720 w 4643320"/>
              <a:gd name="connsiteY122" fmla="*/ 2743200 h 4013200"/>
              <a:gd name="connsiteX123" fmla="*/ 305000 w 4643320"/>
              <a:gd name="connsiteY123" fmla="*/ 2814320 h 4013200"/>
              <a:gd name="connsiteX124" fmla="*/ 365960 w 4643320"/>
              <a:gd name="connsiteY124" fmla="*/ 2875280 h 4013200"/>
              <a:gd name="connsiteX125" fmla="*/ 396440 w 4643320"/>
              <a:gd name="connsiteY125" fmla="*/ 2905760 h 4013200"/>
              <a:gd name="connsiteX126" fmla="*/ 457400 w 4643320"/>
              <a:gd name="connsiteY126" fmla="*/ 2966720 h 4013200"/>
              <a:gd name="connsiteX127" fmla="*/ 498040 w 4643320"/>
              <a:gd name="connsiteY127" fmla="*/ 3027680 h 4013200"/>
              <a:gd name="connsiteX128" fmla="*/ 538680 w 4643320"/>
              <a:gd name="connsiteY128" fmla="*/ 3088640 h 4013200"/>
              <a:gd name="connsiteX129" fmla="*/ 579320 w 4643320"/>
              <a:gd name="connsiteY129" fmla="*/ 3149600 h 4013200"/>
              <a:gd name="connsiteX130" fmla="*/ 599640 w 4643320"/>
              <a:gd name="connsiteY130" fmla="*/ 3180080 h 4013200"/>
              <a:gd name="connsiteX131" fmla="*/ 609800 w 4643320"/>
              <a:gd name="connsiteY131" fmla="*/ 3210560 h 4013200"/>
              <a:gd name="connsiteX132" fmla="*/ 640280 w 4643320"/>
              <a:gd name="connsiteY132" fmla="*/ 3241040 h 4013200"/>
              <a:gd name="connsiteX133" fmla="*/ 660600 w 4643320"/>
              <a:gd name="connsiteY133" fmla="*/ 3271520 h 4013200"/>
              <a:gd name="connsiteX134" fmla="*/ 721560 w 4643320"/>
              <a:gd name="connsiteY134" fmla="*/ 3322320 h 4013200"/>
              <a:gd name="connsiteX135" fmla="*/ 741880 w 4643320"/>
              <a:gd name="connsiteY135" fmla="*/ 3352800 h 4013200"/>
              <a:gd name="connsiteX136" fmla="*/ 802840 w 4643320"/>
              <a:gd name="connsiteY136" fmla="*/ 3383280 h 4013200"/>
              <a:gd name="connsiteX137" fmla="*/ 863800 w 4643320"/>
              <a:gd name="connsiteY137" fmla="*/ 3434080 h 4013200"/>
              <a:gd name="connsiteX138" fmla="*/ 904440 w 4643320"/>
              <a:gd name="connsiteY138" fmla="*/ 3454400 h 4013200"/>
              <a:gd name="connsiteX139" fmla="*/ 995880 w 4643320"/>
              <a:gd name="connsiteY139" fmla="*/ 3484880 h 4013200"/>
              <a:gd name="connsiteX140" fmla="*/ 1026360 w 4643320"/>
              <a:gd name="connsiteY140" fmla="*/ 3495040 h 4013200"/>
              <a:gd name="connsiteX141" fmla="*/ 1056840 w 4643320"/>
              <a:gd name="connsiteY141" fmla="*/ 3505200 h 4013200"/>
              <a:gd name="connsiteX142" fmla="*/ 1158440 w 4643320"/>
              <a:gd name="connsiteY142" fmla="*/ 3525520 h 4013200"/>
              <a:gd name="connsiteX143" fmla="*/ 1229560 w 4643320"/>
              <a:gd name="connsiteY143" fmla="*/ 3576320 h 4013200"/>
              <a:gd name="connsiteX144" fmla="*/ 1260040 w 4643320"/>
              <a:gd name="connsiteY144" fmla="*/ 3596640 h 4013200"/>
              <a:gd name="connsiteX145" fmla="*/ 1321000 w 4643320"/>
              <a:gd name="connsiteY145" fmla="*/ 3637280 h 4013200"/>
              <a:gd name="connsiteX146" fmla="*/ 1351480 w 4643320"/>
              <a:gd name="connsiteY146" fmla="*/ 3667760 h 4013200"/>
              <a:gd name="connsiteX147" fmla="*/ 1412440 w 4643320"/>
              <a:gd name="connsiteY147" fmla="*/ 3688080 h 4013200"/>
              <a:gd name="connsiteX148" fmla="*/ 1473400 w 4643320"/>
              <a:gd name="connsiteY148" fmla="*/ 3708400 h 4013200"/>
              <a:gd name="connsiteX149" fmla="*/ 1503880 w 4643320"/>
              <a:gd name="connsiteY149" fmla="*/ 3718560 h 4013200"/>
              <a:gd name="connsiteX150" fmla="*/ 1585160 w 4643320"/>
              <a:gd name="connsiteY150" fmla="*/ 3728720 h 4013200"/>
              <a:gd name="connsiteX151" fmla="*/ 1656280 w 4643320"/>
              <a:gd name="connsiteY151" fmla="*/ 3749040 h 4013200"/>
              <a:gd name="connsiteX152" fmla="*/ 1717240 w 4643320"/>
              <a:gd name="connsiteY152" fmla="*/ 3769360 h 4013200"/>
              <a:gd name="connsiteX153" fmla="*/ 1747720 w 4643320"/>
              <a:gd name="connsiteY153" fmla="*/ 3779520 h 4013200"/>
              <a:gd name="connsiteX154" fmla="*/ 1778200 w 4643320"/>
              <a:gd name="connsiteY154" fmla="*/ 3799840 h 4013200"/>
              <a:gd name="connsiteX155" fmla="*/ 1839160 w 4643320"/>
              <a:gd name="connsiteY155" fmla="*/ 3830320 h 4013200"/>
              <a:gd name="connsiteX156" fmla="*/ 1889960 w 4643320"/>
              <a:gd name="connsiteY156" fmla="*/ 3870960 h 4013200"/>
              <a:gd name="connsiteX157" fmla="*/ 1981400 w 4643320"/>
              <a:gd name="connsiteY157" fmla="*/ 3931920 h 4013200"/>
              <a:gd name="connsiteX158" fmla="*/ 2042360 w 4643320"/>
              <a:gd name="connsiteY158" fmla="*/ 3972560 h 4013200"/>
              <a:gd name="connsiteX159" fmla="*/ 2072840 w 4643320"/>
              <a:gd name="connsiteY159" fmla="*/ 3992880 h 4013200"/>
              <a:gd name="connsiteX160" fmla="*/ 2093160 w 4643320"/>
              <a:gd name="connsiteY160" fmla="*/ 40132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4643320" h="4013200">
                <a:moveTo>
                  <a:pt x="4643320" y="741680"/>
                </a:moveTo>
                <a:cubicBezTo>
                  <a:pt x="4626387" y="748453"/>
                  <a:pt x="4609660" y="755767"/>
                  <a:pt x="4592520" y="762000"/>
                </a:cubicBezTo>
                <a:cubicBezTo>
                  <a:pt x="4572390" y="769320"/>
                  <a:pt x="4549382" y="770439"/>
                  <a:pt x="4531560" y="782320"/>
                </a:cubicBezTo>
                <a:lnTo>
                  <a:pt x="4501080" y="802640"/>
                </a:lnTo>
                <a:cubicBezTo>
                  <a:pt x="4362255" y="795699"/>
                  <a:pt x="4347547" y="808122"/>
                  <a:pt x="4257240" y="782320"/>
                </a:cubicBezTo>
                <a:cubicBezTo>
                  <a:pt x="4246942" y="779378"/>
                  <a:pt x="4236122" y="777361"/>
                  <a:pt x="4226760" y="772160"/>
                </a:cubicBezTo>
                <a:lnTo>
                  <a:pt x="4135320" y="711200"/>
                </a:lnTo>
                <a:cubicBezTo>
                  <a:pt x="4125160" y="704427"/>
                  <a:pt x="4116424" y="694741"/>
                  <a:pt x="4104840" y="690880"/>
                </a:cubicBezTo>
                <a:lnTo>
                  <a:pt x="4043880" y="670560"/>
                </a:lnTo>
                <a:cubicBezTo>
                  <a:pt x="4033720" y="667173"/>
                  <a:pt x="4023964" y="662161"/>
                  <a:pt x="4013400" y="660400"/>
                </a:cubicBezTo>
                <a:cubicBezTo>
                  <a:pt x="3993080" y="657013"/>
                  <a:pt x="3972425" y="655236"/>
                  <a:pt x="3952440" y="650240"/>
                </a:cubicBezTo>
                <a:cubicBezTo>
                  <a:pt x="3931660" y="645045"/>
                  <a:pt x="3891480" y="629920"/>
                  <a:pt x="3891480" y="629920"/>
                </a:cubicBezTo>
                <a:cubicBezTo>
                  <a:pt x="3861000" y="633307"/>
                  <a:pt x="3830290" y="635038"/>
                  <a:pt x="3800040" y="640080"/>
                </a:cubicBezTo>
                <a:cubicBezTo>
                  <a:pt x="3789476" y="641841"/>
                  <a:pt x="3779950" y="647643"/>
                  <a:pt x="3769560" y="650240"/>
                </a:cubicBezTo>
                <a:cubicBezTo>
                  <a:pt x="3735133" y="658847"/>
                  <a:pt x="3600340" y="680545"/>
                  <a:pt x="3596840" y="680720"/>
                </a:cubicBezTo>
                <a:lnTo>
                  <a:pt x="3393640" y="690880"/>
                </a:lnTo>
                <a:cubicBezTo>
                  <a:pt x="3237853" y="687493"/>
                  <a:pt x="3081845" y="689695"/>
                  <a:pt x="2926280" y="680720"/>
                </a:cubicBezTo>
                <a:cubicBezTo>
                  <a:pt x="2904896" y="679486"/>
                  <a:pt x="2886100" y="665595"/>
                  <a:pt x="2865320" y="660400"/>
                </a:cubicBezTo>
                <a:cubicBezTo>
                  <a:pt x="2851773" y="657013"/>
                  <a:pt x="2838055" y="654252"/>
                  <a:pt x="2824680" y="650240"/>
                </a:cubicBezTo>
                <a:cubicBezTo>
                  <a:pt x="2804164" y="644085"/>
                  <a:pt x="2784500" y="635115"/>
                  <a:pt x="2763720" y="629920"/>
                </a:cubicBezTo>
                <a:cubicBezTo>
                  <a:pt x="2702300" y="614565"/>
                  <a:pt x="2736327" y="624176"/>
                  <a:pt x="2662120" y="599440"/>
                </a:cubicBezTo>
                <a:cubicBezTo>
                  <a:pt x="2585508" y="573903"/>
                  <a:pt x="2679942" y="608351"/>
                  <a:pt x="2601160" y="568960"/>
                </a:cubicBezTo>
                <a:cubicBezTo>
                  <a:pt x="2591581" y="564171"/>
                  <a:pt x="2580259" y="563589"/>
                  <a:pt x="2570680" y="558800"/>
                </a:cubicBezTo>
                <a:cubicBezTo>
                  <a:pt x="2559758" y="553339"/>
                  <a:pt x="2551122" y="543941"/>
                  <a:pt x="2540200" y="538480"/>
                </a:cubicBezTo>
                <a:cubicBezTo>
                  <a:pt x="2530621" y="533691"/>
                  <a:pt x="2520052" y="531138"/>
                  <a:pt x="2509720" y="528320"/>
                </a:cubicBezTo>
                <a:cubicBezTo>
                  <a:pt x="2482777" y="520972"/>
                  <a:pt x="2455825" y="513477"/>
                  <a:pt x="2428440" y="508000"/>
                </a:cubicBezTo>
                <a:cubicBezTo>
                  <a:pt x="2411507" y="504613"/>
                  <a:pt x="2394300" y="502384"/>
                  <a:pt x="2377640" y="497840"/>
                </a:cubicBezTo>
                <a:cubicBezTo>
                  <a:pt x="2356976" y="492204"/>
                  <a:pt x="2316680" y="477520"/>
                  <a:pt x="2316680" y="477520"/>
                </a:cubicBezTo>
                <a:cubicBezTo>
                  <a:pt x="2221017" y="381857"/>
                  <a:pt x="2374422" y="526175"/>
                  <a:pt x="2225240" y="426720"/>
                </a:cubicBezTo>
                <a:lnTo>
                  <a:pt x="2133800" y="365760"/>
                </a:lnTo>
                <a:cubicBezTo>
                  <a:pt x="2123640" y="358987"/>
                  <a:pt x="2114904" y="349301"/>
                  <a:pt x="2103320" y="345440"/>
                </a:cubicBezTo>
                <a:cubicBezTo>
                  <a:pt x="2026708" y="319903"/>
                  <a:pt x="2121142" y="354351"/>
                  <a:pt x="2042360" y="314960"/>
                </a:cubicBezTo>
                <a:cubicBezTo>
                  <a:pt x="2032781" y="310171"/>
                  <a:pt x="2021242" y="310001"/>
                  <a:pt x="2011880" y="304800"/>
                </a:cubicBezTo>
                <a:cubicBezTo>
                  <a:pt x="1885732" y="234718"/>
                  <a:pt x="2005242" y="282489"/>
                  <a:pt x="1910280" y="254000"/>
                </a:cubicBezTo>
                <a:cubicBezTo>
                  <a:pt x="1889764" y="247845"/>
                  <a:pt x="1869640" y="240453"/>
                  <a:pt x="1849320" y="233680"/>
                </a:cubicBezTo>
                <a:lnTo>
                  <a:pt x="1818840" y="223520"/>
                </a:lnTo>
                <a:cubicBezTo>
                  <a:pt x="1815453" y="264160"/>
                  <a:pt x="1814070" y="305017"/>
                  <a:pt x="1808680" y="345440"/>
                </a:cubicBezTo>
                <a:cubicBezTo>
                  <a:pt x="1806482" y="361923"/>
                  <a:pt x="1790980" y="396176"/>
                  <a:pt x="1778200" y="406400"/>
                </a:cubicBezTo>
                <a:cubicBezTo>
                  <a:pt x="1769837" y="413090"/>
                  <a:pt x="1757299" y="411771"/>
                  <a:pt x="1747720" y="416560"/>
                </a:cubicBezTo>
                <a:cubicBezTo>
                  <a:pt x="1736798" y="422021"/>
                  <a:pt x="1728398" y="431921"/>
                  <a:pt x="1717240" y="436880"/>
                </a:cubicBezTo>
                <a:cubicBezTo>
                  <a:pt x="1685437" y="451015"/>
                  <a:pt x="1649416" y="458916"/>
                  <a:pt x="1615640" y="467360"/>
                </a:cubicBezTo>
                <a:cubicBezTo>
                  <a:pt x="1581773" y="463973"/>
                  <a:pt x="1547493" y="463472"/>
                  <a:pt x="1514040" y="457200"/>
                </a:cubicBezTo>
                <a:cubicBezTo>
                  <a:pt x="1430162" y="441473"/>
                  <a:pt x="1477363" y="443942"/>
                  <a:pt x="1422600" y="416560"/>
                </a:cubicBezTo>
                <a:cubicBezTo>
                  <a:pt x="1413021" y="411771"/>
                  <a:pt x="1402280" y="409787"/>
                  <a:pt x="1392120" y="406400"/>
                </a:cubicBezTo>
                <a:cubicBezTo>
                  <a:pt x="1385347" y="396240"/>
                  <a:pt x="1377261" y="386842"/>
                  <a:pt x="1371800" y="375920"/>
                </a:cubicBezTo>
                <a:cubicBezTo>
                  <a:pt x="1367011" y="366341"/>
                  <a:pt x="1366841" y="354802"/>
                  <a:pt x="1361640" y="345440"/>
                </a:cubicBezTo>
                <a:cubicBezTo>
                  <a:pt x="1349780" y="324092"/>
                  <a:pt x="1328723" y="307648"/>
                  <a:pt x="1321000" y="284480"/>
                </a:cubicBezTo>
                <a:cubicBezTo>
                  <a:pt x="1312737" y="259690"/>
                  <a:pt x="1310215" y="243215"/>
                  <a:pt x="1290520" y="223520"/>
                </a:cubicBezTo>
                <a:cubicBezTo>
                  <a:pt x="1281886" y="214886"/>
                  <a:pt x="1269421" y="211017"/>
                  <a:pt x="1260040" y="203200"/>
                </a:cubicBezTo>
                <a:cubicBezTo>
                  <a:pt x="1181811" y="138009"/>
                  <a:pt x="1274756" y="202851"/>
                  <a:pt x="1199080" y="152400"/>
                </a:cubicBezTo>
                <a:cubicBezTo>
                  <a:pt x="1153635" y="84233"/>
                  <a:pt x="1207170" y="151020"/>
                  <a:pt x="1148280" y="111760"/>
                </a:cubicBezTo>
                <a:cubicBezTo>
                  <a:pt x="1136325" y="103790"/>
                  <a:pt x="1129755" y="89250"/>
                  <a:pt x="1117800" y="81280"/>
                </a:cubicBezTo>
                <a:cubicBezTo>
                  <a:pt x="1108889" y="75339"/>
                  <a:pt x="1096899" y="75909"/>
                  <a:pt x="1087320" y="71120"/>
                </a:cubicBezTo>
                <a:cubicBezTo>
                  <a:pt x="1076398" y="65659"/>
                  <a:pt x="1067762" y="56261"/>
                  <a:pt x="1056840" y="50800"/>
                </a:cubicBezTo>
                <a:cubicBezTo>
                  <a:pt x="1047261" y="46011"/>
                  <a:pt x="1036658" y="43582"/>
                  <a:pt x="1026360" y="40640"/>
                </a:cubicBezTo>
                <a:cubicBezTo>
                  <a:pt x="987079" y="29417"/>
                  <a:pt x="968005" y="26973"/>
                  <a:pt x="924760" y="20320"/>
                </a:cubicBezTo>
                <a:cubicBezTo>
                  <a:pt x="754807" y="-5827"/>
                  <a:pt x="944738" y="25343"/>
                  <a:pt x="792680" y="0"/>
                </a:cubicBezTo>
                <a:cubicBezTo>
                  <a:pt x="775747" y="3387"/>
                  <a:pt x="758049" y="4097"/>
                  <a:pt x="741880" y="10160"/>
                </a:cubicBezTo>
                <a:cubicBezTo>
                  <a:pt x="730447" y="14447"/>
                  <a:pt x="719441" y="21290"/>
                  <a:pt x="711400" y="30480"/>
                </a:cubicBezTo>
                <a:cubicBezTo>
                  <a:pt x="673777" y="73477"/>
                  <a:pt x="674555" y="80056"/>
                  <a:pt x="660600" y="121920"/>
                </a:cubicBezTo>
                <a:cubicBezTo>
                  <a:pt x="662300" y="133819"/>
                  <a:pt x="673463" y="242256"/>
                  <a:pt x="691080" y="254000"/>
                </a:cubicBezTo>
                <a:lnTo>
                  <a:pt x="721560" y="274320"/>
                </a:lnTo>
                <a:cubicBezTo>
                  <a:pt x="774081" y="353102"/>
                  <a:pt x="754477" y="312112"/>
                  <a:pt x="782520" y="396240"/>
                </a:cubicBezTo>
                <a:lnTo>
                  <a:pt x="792680" y="426720"/>
                </a:lnTo>
                <a:cubicBezTo>
                  <a:pt x="789293" y="463973"/>
                  <a:pt x="793521" y="502727"/>
                  <a:pt x="782520" y="538480"/>
                </a:cubicBezTo>
                <a:cubicBezTo>
                  <a:pt x="778929" y="550151"/>
                  <a:pt x="762962" y="553339"/>
                  <a:pt x="752040" y="558800"/>
                </a:cubicBezTo>
                <a:cubicBezTo>
                  <a:pt x="717998" y="575821"/>
                  <a:pt x="659093" y="575901"/>
                  <a:pt x="630120" y="579120"/>
                </a:cubicBezTo>
                <a:cubicBezTo>
                  <a:pt x="619960" y="582507"/>
                  <a:pt x="609002" y="584079"/>
                  <a:pt x="599640" y="589280"/>
                </a:cubicBezTo>
                <a:cubicBezTo>
                  <a:pt x="578292" y="601140"/>
                  <a:pt x="561848" y="622197"/>
                  <a:pt x="538680" y="629920"/>
                </a:cubicBezTo>
                <a:cubicBezTo>
                  <a:pt x="528520" y="633307"/>
                  <a:pt x="517779" y="635291"/>
                  <a:pt x="508200" y="640080"/>
                </a:cubicBezTo>
                <a:cubicBezTo>
                  <a:pt x="497278" y="645541"/>
                  <a:pt x="489196" y="656227"/>
                  <a:pt x="477720" y="660400"/>
                </a:cubicBezTo>
                <a:cubicBezTo>
                  <a:pt x="451474" y="669944"/>
                  <a:pt x="422934" y="671889"/>
                  <a:pt x="396440" y="680720"/>
                </a:cubicBezTo>
                <a:cubicBezTo>
                  <a:pt x="386280" y="684107"/>
                  <a:pt x="375539" y="686091"/>
                  <a:pt x="365960" y="690880"/>
                </a:cubicBezTo>
                <a:cubicBezTo>
                  <a:pt x="355038" y="696341"/>
                  <a:pt x="345640" y="704427"/>
                  <a:pt x="335480" y="711200"/>
                </a:cubicBezTo>
                <a:cubicBezTo>
                  <a:pt x="332093" y="721360"/>
                  <a:pt x="325320" y="730970"/>
                  <a:pt x="325320" y="741680"/>
                </a:cubicBezTo>
                <a:cubicBezTo>
                  <a:pt x="325320" y="802456"/>
                  <a:pt x="319298" y="832492"/>
                  <a:pt x="365960" y="863600"/>
                </a:cubicBezTo>
                <a:cubicBezTo>
                  <a:pt x="374871" y="869541"/>
                  <a:pt x="386280" y="870373"/>
                  <a:pt x="396440" y="873760"/>
                </a:cubicBezTo>
                <a:cubicBezTo>
                  <a:pt x="443021" y="943631"/>
                  <a:pt x="413912" y="926997"/>
                  <a:pt x="467560" y="944880"/>
                </a:cubicBezTo>
                <a:cubicBezTo>
                  <a:pt x="476506" y="971718"/>
                  <a:pt x="492158" y="1027586"/>
                  <a:pt x="518360" y="1036320"/>
                </a:cubicBezTo>
                <a:lnTo>
                  <a:pt x="548840" y="1046480"/>
                </a:lnTo>
                <a:cubicBezTo>
                  <a:pt x="571310" y="1068950"/>
                  <a:pt x="581510" y="1083135"/>
                  <a:pt x="609800" y="1097280"/>
                </a:cubicBezTo>
                <a:cubicBezTo>
                  <a:pt x="619379" y="1102069"/>
                  <a:pt x="630701" y="1102651"/>
                  <a:pt x="640280" y="1107440"/>
                </a:cubicBezTo>
                <a:cubicBezTo>
                  <a:pt x="651202" y="1112901"/>
                  <a:pt x="659537" y="1122950"/>
                  <a:pt x="670760" y="1127760"/>
                </a:cubicBezTo>
                <a:cubicBezTo>
                  <a:pt x="716334" y="1147292"/>
                  <a:pt x="702337" y="1128309"/>
                  <a:pt x="741880" y="1148080"/>
                </a:cubicBezTo>
                <a:cubicBezTo>
                  <a:pt x="752802" y="1153541"/>
                  <a:pt x="762200" y="1161627"/>
                  <a:pt x="772360" y="1168400"/>
                </a:cubicBezTo>
                <a:cubicBezTo>
                  <a:pt x="779133" y="1178560"/>
                  <a:pt x="787219" y="1187958"/>
                  <a:pt x="792680" y="1198880"/>
                </a:cubicBezTo>
                <a:cubicBezTo>
                  <a:pt x="797469" y="1208459"/>
                  <a:pt x="797639" y="1219998"/>
                  <a:pt x="802840" y="1229360"/>
                </a:cubicBezTo>
                <a:cubicBezTo>
                  <a:pt x="814700" y="1250708"/>
                  <a:pt x="829933" y="1270000"/>
                  <a:pt x="843480" y="1290320"/>
                </a:cubicBezTo>
                <a:cubicBezTo>
                  <a:pt x="850253" y="1300480"/>
                  <a:pt x="853640" y="1314027"/>
                  <a:pt x="863800" y="1320800"/>
                </a:cubicBezTo>
                <a:lnTo>
                  <a:pt x="894280" y="1341120"/>
                </a:lnTo>
                <a:lnTo>
                  <a:pt x="934920" y="1402080"/>
                </a:lnTo>
                <a:cubicBezTo>
                  <a:pt x="941693" y="1412240"/>
                  <a:pt x="951379" y="1420976"/>
                  <a:pt x="955240" y="1432560"/>
                </a:cubicBezTo>
                <a:cubicBezTo>
                  <a:pt x="980777" y="1509172"/>
                  <a:pt x="946329" y="1414738"/>
                  <a:pt x="985720" y="1493520"/>
                </a:cubicBezTo>
                <a:cubicBezTo>
                  <a:pt x="1027784" y="1577648"/>
                  <a:pt x="957966" y="1467129"/>
                  <a:pt x="1016200" y="1554480"/>
                </a:cubicBezTo>
                <a:cubicBezTo>
                  <a:pt x="1020118" y="1570154"/>
                  <a:pt x="1036520" y="1633022"/>
                  <a:pt x="1036520" y="1645920"/>
                </a:cubicBezTo>
                <a:cubicBezTo>
                  <a:pt x="1036520" y="1666520"/>
                  <a:pt x="1030400" y="1686680"/>
                  <a:pt x="1026360" y="1706880"/>
                </a:cubicBezTo>
                <a:cubicBezTo>
                  <a:pt x="1023622" y="1720572"/>
                  <a:pt x="1023946" y="1735902"/>
                  <a:pt x="1016200" y="1747520"/>
                </a:cubicBezTo>
                <a:cubicBezTo>
                  <a:pt x="1009427" y="1757680"/>
                  <a:pt x="995880" y="1761067"/>
                  <a:pt x="985720" y="1767840"/>
                </a:cubicBezTo>
                <a:cubicBezTo>
                  <a:pt x="978947" y="1778000"/>
                  <a:pt x="970861" y="1787398"/>
                  <a:pt x="965400" y="1798320"/>
                </a:cubicBezTo>
                <a:cubicBezTo>
                  <a:pt x="960611" y="1807899"/>
                  <a:pt x="961930" y="1820437"/>
                  <a:pt x="955240" y="1828800"/>
                </a:cubicBezTo>
                <a:cubicBezTo>
                  <a:pt x="933468" y="1856016"/>
                  <a:pt x="893198" y="1854757"/>
                  <a:pt x="863800" y="1859280"/>
                </a:cubicBezTo>
                <a:cubicBezTo>
                  <a:pt x="727003" y="1880326"/>
                  <a:pt x="766141" y="1870546"/>
                  <a:pt x="548840" y="1879600"/>
                </a:cubicBezTo>
                <a:cubicBezTo>
                  <a:pt x="535293" y="1882987"/>
                  <a:pt x="515384" y="1877786"/>
                  <a:pt x="508200" y="1889760"/>
                </a:cubicBezTo>
                <a:cubicBezTo>
                  <a:pt x="505466" y="1894316"/>
                  <a:pt x="525826" y="1952797"/>
                  <a:pt x="528520" y="1960880"/>
                </a:cubicBezTo>
                <a:cubicBezTo>
                  <a:pt x="525133" y="1987973"/>
                  <a:pt x="525544" y="2015818"/>
                  <a:pt x="518360" y="2042160"/>
                </a:cubicBezTo>
                <a:cubicBezTo>
                  <a:pt x="515147" y="2053941"/>
                  <a:pt x="509711" y="2069049"/>
                  <a:pt x="498040" y="2072640"/>
                </a:cubicBezTo>
                <a:cubicBezTo>
                  <a:pt x="462287" y="2083641"/>
                  <a:pt x="423533" y="2079413"/>
                  <a:pt x="386280" y="2082800"/>
                </a:cubicBezTo>
                <a:cubicBezTo>
                  <a:pt x="259233" y="2114562"/>
                  <a:pt x="417190" y="2073969"/>
                  <a:pt x="315160" y="2103120"/>
                </a:cubicBezTo>
                <a:cubicBezTo>
                  <a:pt x="301734" y="2106956"/>
                  <a:pt x="287895" y="2109268"/>
                  <a:pt x="274520" y="2113280"/>
                </a:cubicBezTo>
                <a:cubicBezTo>
                  <a:pt x="254004" y="2119435"/>
                  <a:pt x="213560" y="2133600"/>
                  <a:pt x="213560" y="2133600"/>
                </a:cubicBezTo>
                <a:cubicBezTo>
                  <a:pt x="206787" y="2143760"/>
                  <a:pt x="198701" y="2153158"/>
                  <a:pt x="193240" y="2164080"/>
                </a:cubicBezTo>
                <a:cubicBezTo>
                  <a:pt x="166184" y="2218192"/>
                  <a:pt x="176483" y="2351248"/>
                  <a:pt x="172920" y="2367280"/>
                </a:cubicBezTo>
                <a:cubicBezTo>
                  <a:pt x="170597" y="2377735"/>
                  <a:pt x="152019" y="2372651"/>
                  <a:pt x="142440" y="2377440"/>
                </a:cubicBezTo>
                <a:cubicBezTo>
                  <a:pt x="131518" y="2382901"/>
                  <a:pt x="122882" y="2392299"/>
                  <a:pt x="111960" y="2397760"/>
                </a:cubicBezTo>
                <a:cubicBezTo>
                  <a:pt x="102381" y="2402549"/>
                  <a:pt x="90842" y="2402719"/>
                  <a:pt x="81480" y="2407920"/>
                </a:cubicBezTo>
                <a:cubicBezTo>
                  <a:pt x="60132" y="2419780"/>
                  <a:pt x="20520" y="2448560"/>
                  <a:pt x="20520" y="2448560"/>
                </a:cubicBezTo>
                <a:cubicBezTo>
                  <a:pt x="13747" y="2458720"/>
                  <a:pt x="1306" y="2466879"/>
                  <a:pt x="200" y="2479040"/>
                </a:cubicBezTo>
                <a:cubicBezTo>
                  <a:pt x="-1416" y="2496821"/>
                  <a:pt x="6866" y="2563492"/>
                  <a:pt x="20520" y="2590800"/>
                </a:cubicBezTo>
                <a:cubicBezTo>
                  <a:pt x="25981" y="2601722"/>
                  <a:pt x="33023" y="2611899"/>
                  <a:pt x="40840" y="2621280"/>
                </a:cubicBezTo>
                <a:cubicBezTo>
                  <a:pt x="56890" y="2640540"/>
                  <a:pt x="78966" y="2660663"/>
                  <a:pt x="101800" y="2672080"/>
                </a:cubicBezTo>
                <a:cubicBezTo>
                  <a:pt x="111379" y="2676869"/>
                  <a:pt x="122918" y="2677039"/>
                  <a:pt x="132280" y="2682240"/>
                </a:cubicBezTo>
                <a:cubicBezTo>
                  <a:pt x="153628" y="2694100"/>
                  <a:pt x="172920" y="2709333"/>
                  <a:pt x="193240" y="2722880"/>
                </a:cubicBezTo>
                <a:lnTo>
                  <a:pt x="223720" y="2743200"/>
                </a:lnTo>
                <a:cubicBezTo>
                  <a:pt x="281293" y="2829560"/>
                  <a:pt x="186467" y="2695787"/>
                  <a:pt x="305000" y="2814320"/>
                </a:cubicBezTo>
                <a:lnTo>
                  <a:pt x="365960" y="2875280"/>
                </a:lnTo>
                <a:cubicBezTo>
                  <a:pt x="376120" y="2885440"/>
                  <a:pt x="388470" y="2893805"/>
                  <a:pt x="396440" y="2905760"/>
                </a:cubicBezTo>
                <a:cubicBezTo>
                  <a:pt x="426153" y="2950329"/>
                  <a:pt x="406991" y="2928914"/>
                  <a:pt x="457400" y="2966720"/>
                </a:cubicBezTo>
                <a:cubicBezTo>
                  <a:pt x="476831" y="3025013"/>
                  <a:pt x="453645" y="2970601"/>
                  <a:pt x="498040" y="3027680"/>
                </a:cubicBezTo>
                <a:cubicBezTo>
                  <a:pt x="513033" y="3046957"/>
                  <a:pt x="525133" y="3068320"/>
                  <a:pt x="538680" y="3088640"/>
                </a:cubicBezTo>
                <a:lnTo>
                  <a:pt x="579320" y="3149600"/>
                </a:lnTo>
                <a:cubicBezTo>
                  <a:pt x="586093" y="3159760"/>
                  <a:pt x="595779" y="3168496"/>
                  <a:pt x="599640" y="3180080"/>
                </a:cubicBezTo>
                <a:cubicBezTo>
                  <a:pt x="603027" y="3190240"/>
                  <a:pt x="603859" y="3201649"/>
                  <a:pt x="609800" y="3210560"/>
                </a:cubicBezTo>
                <a:cubicBezTo>
                  <a:pt x="617770" y="3222515"/>
                  <a:pt x="631082" y="3230002"/>
                  <a:pt x="640280" y="3241040"/>
                </a:cubicBezTo>
                <a:cubicBezTo>
                  <a:pt x="648097" y="3250421"/>
                  <a:pt x="652783" y="3262139"/>
                  <a:pt x="660600" y="3271520"/>
                </a:cubicBezTo>
                <a:cubicBezTo>
                  <a:pt x="685046" y="3300856"/>
                  <a:pt x="691590" y="3302340"/>
                  <a:pt x="721560" y="3322320"/>
                </a:cubicBezTo>
                <a:cubicBezTo>
                  <a:pt x="728333" y="3332480"/>
                  <a:pt x="733246" y="3344166"/>
                  <a:pt x="741880" y="3352800"/>
                </a:cubicBezTo>
                <a:cubicBezTo>
                  <a:pt x="770997" y="3381917"/>
                  <a:pt x="769786" y="3366753"/>
                  <a:pt x="802840" y="3383280"/>
                </a:cubicBezTo>
                <a:cubicBezTo>
                  <a:pt x="856591" y="3410156"/>
                  <a:pt x="811370" y="3396630"/>
                  <a:pt x="863800" y="3434080"/>
                </a:cubicBezTo>
                <a:cubicBezTo>
                  <a:pt x="876125" y="3442883"/>
                  <a:pt x="890378" y="3448775"/>
                  <a:pt x="904440" y="3454400"/>
                </a:cubicBezTo>
                <a:lnTo>
                  <a:pt x="995880" y="3484880"/>
                </a:lnTo>
                <a:lnTo>
                  <a:pt x="1026360" y="3495040"/>
                </a:lnTo>
                <a:cubicBezTo>
                  <a:pt x="1036520" y="3498427"/>
                  <a:pt x="1046276" y="3503439"/>
                  <a:pt x="1056840" y="3505200"/>
                </a:cubicBezTo>
                <a:cubicBezTo>
                  <a:pt x="1077910" y="3508712"/>
                  <a:pt x="1134190" y="3516426"/>
                  <a:pt x="1158440" y="3525520"/>
                </a:cubicBezTo>
                <a:cubicBezTo>
                  <a:pt x="1213131" y="3546029"/>
                  <a:pt x="1187232" y="3541047"/>
                  <a:pt x="1229560" y="3576320"/>
                </a:cubicBezTo>
                <a:cubicBezTo>
                  <a:pt x="1238941" y="3584137"/>
                  <a:pt x="1249880" y="3589867"/>
                  <a:pt x="1260040" y="3596640"/>
                </a:cubicBezTo>
                <a:cubicBezTo>
                  <a:pt x="1303993" y="3662570"/>
                  <a:pt x="1250345" y="3596906"/>
                  <a:pt x="1321000" y="3637280"/>
                </a:cubicBezTo>
                <a:cubicBezTo>
                  <a:pt x="1333475" y="3644409"/>
                  <a:pt x="1338920" y="3660782"/>
                  <a:pt x="1351480" y="3667760"/>
                </a:cubicBezTo>
                <a:cubicBezTo>
                  <a:pt x="1370204" y="3678162"/>
                  <a:pt x="1392120" y="3681307"/>
                  <a:pt x="1412440" y="3688080"/>
                </a:cubicBezTo>
                <a:lnTo>
                  <a:pt x="1473400" y="3708400"/>
                </a:lnTo>
                <a:cubicBezTo>
                  <a:pt x="1483560" y="3711787"/>
                  <a:pt x="1493253" y="3717232"/>
                  <a:pt x="1503880" y="3718560"/>
                </a:cubicBezTo>
                <a:lnTo>
                  <a:pt x="1585160" y="3728720"/>
                </a:lnTo>
                <a:cubicBezTo>
                  <a:pt x="1687594" y="3762865"/>
                  <a:pt x="1528705" y="3710768"/>
                  <a:pt x="1656280" y="3749040"/>
                </a:cubicBezTo>
                <a:cubicBezTo>
                  <a:pt x="1676796" y="3755195"/>
                  <a:pt x="1696920" y="3762587"/>
                  <a:pt x="1717240" y="3769360"/>
                </a:cubicBezTo>
                <a:cubicBezTo>
                  <a:pt x="1727400" y="3772747"/>
                  <a:pt x="1738809" y="3773579"/>
                  <a:pt x="1747720" y="3779520"/>
                </a:cubicBezTo>
                <a:cubicBezTo>
                  <a:pt x="1757880" y="3786293"/>
                  <a:pt x="1767278" y="3794379"/>
                  <a:pt x="1778200" y="3799840"/>
                </a:cubicBezTo>
                <a:cubicBezTo>
                  <a:pt x="1862328" y="3841904"/>
                  <a:pt x="1751809" y="3772086"/>
                  <a:pt x="1839160" y="3830320"/>
                </a:cubicBezTo>
                <a:cubicBezTo>
                  <a:pt x="1876705" y="3886638"/>
                  <a:pt x="1837998" y="3842092"/>
                  <a:pt x="1889960" y="3870960"/>
                </a:cubicBezTo>
                <a:lnTo>
                  <a:pt x="1981400" y="3931920"/>
                </a:lnTo>
                <a:lnTo>
                  <a:pt x="2042360" y="3972560"/>
                </a:lnTo>
                <a:cubicBezTo>
                  <a:pt x="2052520" y="3979333"/>
                  <a:pt x="2064206" y="3984246"/>
                  <a:pt x="2072840" y="3992880"/>
                </a:cubicBezTo>
                <a:lnTo>
                  <a:pt x="2093160" y="40132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899592" y="3401380"/>
            <a:ext cx="1440160" cy="792088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5453844" y="3401380"/>
            <a:ext cx="2214500" cy="1395772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9356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2442">
        <p14:prism/>
      </p:transition>
    </mc:Choice>
    <mc:Fallback xmlns="">
      <p:transition spd="slow" advTm="224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4" y="116632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Au soleil et avec la chaleur, les glaciers et la neige qui recouvrent les sommets des montagnes fondent</a:t>
            </a:r>
            <a:r>
              <a:rPr lang="fr-FR" sz="2400" b="1" dirty="0" smtClean="0"/>
              <a:t>. </a:t>
            </a:r>
          </a:p>
          <a:p>
            <a:r>
              <a:rPr lang="fr-FR" sz="2400" b="1" dirty="0" smtClean="0"/>
              <a:t>Toute </a:t>
            </a:r>
            <a:r>
              <a:rPr lang="fr-FR" sz="2400" b="1" dirty="0"/>
              <a:t>cette eau s'écoule </a:t>
            </a:r>
            <a:r>
              <a:rPr lang="fr-FR" sz="2400" b="1" dirty="0" smtClean="0"/>
              <a:t>dans </a:t>
            </a:r>
            <a:r>
              <a:rPr lang="fr-FR" sz="2400" b="1" dirty="0"/>
              <a:t>le sens de la pente. Elle traverse les vallées et poursuit son voyage à travers les plaines, avant de se jeter à la mer.</a:t>
            </a:r>
            <a:br>
              <a:rPr lang="fr-FR" sz="2400" b="1" dirty="0"/>
            </a:br>
            <a:endParaRPr lang="fr-FR" sz="2400" b="1" dirty="0"/>
          </a:p>
        </p:txBody>
      </p:sp>
      <p:pic>
        <p:nvPicPr>
          <p:cNvPr id="1028" name="Picture 4" descr="http://m0.i.pbase.com/u26/zobroc/upload/43401160.riviregonfleparlafontedesnei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8856984" cy="463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533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5650">
        <p14:prism/>
      </p:transition>
    </mc:Choice>
    <mc:Fallback xmlns="">
      <p:transition spd="slow" advTm="25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88641"/>
            <a:ext cx="8568952" cy="22322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800" b="1" dirty="0" smtClean="0"/>
              <a:t>Les </a:t>
            </a:r>
            <a:r>
              <a:rPr lang="fr-FR" sz="2800" b="1" dirty="0"/>
              <a:t>pluies et l'eau </a:t>
            </a:r>
            <a:r>
              <a:rPr lang="fr-FR" sz="2800" b="1" dirty="0" smtClean="0"/>
              <a:t>des </a:t>
            </a:r>
            <a:r>
              <a:rPr lang="fr-FR" sz="2800" b="1" dirty="0"/>
              <a:t>masses neigeuses dévalent les pentes et les </a:t>
            </a:r>
            <a:r>
              <a:rPr lang="fr-FR" sz="2800" b="1" dirty="0" smtClean="0"/>
              <a:t>ruisselets </a:t>
            </a:r>
            <a:r>
              <a:rPr lang="fr-FR" sz="2800" b="1" dirty="0"/>
              <a:t>ainsi </a:t>
            </a:r>
            <a:r>
              <a:rPr lang="fr-FR" sz="2800" b="1" dirty="0" smtClean="0"/>
              <a:t>formés </a:t>
            </a:r>
            <a:r>
              <a:rPr lang="fr-FR" sz="2800" b="1" dirty="0"/>
              <a:t>se </a:t>
            </a:r>
            <a:r>
              <a:rPr lang="fr-FR" sz="2800" b="1" dirty="0" smtClean="0"/>
              <a:t>regroupent en rivières </a:t>
            </a:r>
            <a:r>
              <a:rPr lang="fr-FR" sz="2800" b="1" dirty="0"/>
              <a:t>qui, à leur tour, se retrouvent </a:t>
            </a:r>
            <a:r>
              <a:rPr lang="fr-FR" sz="2800" b="1" dirty="0" smtClean="0"/>
              <a:t>dans le fleuve. </a:t>
            </a:r>
            <a:r>
              <a:rPr lang="fr-FR" sz="2800" b="1" dirty="0"/>
              <a:t>Le réseau fluvial </a:t>
            </a:r>
            <a:r>
              <a:rPr lang="fr-FR" sz="2800" b="1" dirty="0" smtClean="0"/>
              <a:t>draine </a:t>
            </a:r>
            <a:r>
              <a:rPr lang="fr-FR" sz="2800" b="1" dirty="0"/>
              <a:t>vers la mer, l'ensemble des eaux de ruissellement. </a:t>
            </a:r>
            <a:endParaRPr lang="fr-FR" sz="2800" b="1" dirty="0" smtClean="0"/>
          </a:p>
          <a:p>
            <a:pPr marL="0" indent="0" algn="just">
              <a:buNone/>
            </a:pPr>
            <a:endParaRPr lang="fr-FR" sz="2800" dirty="0"/>
          </a:p>
        </p:txBody>
      </p:sp>
      <p:pic>
        <p:nvPicPr>
          <p:cNvPr id="5126" name="Picture 6" descr="http://www.infoclimat.fr/photolive/photos/2013-04/681491170420131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8597751" cy="429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281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6824">
        <p14:prism/>
      </p:transition>
    </mc:Choice>
    <mc:Fallback xmlns="">
      <p:transition spd="slow" advTm="46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0"/>
            <a:ext cx="903649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u="sng" dirty="0">
                <a:latin typeface="+mj-lt"/>
              </a:rPr>
              <a:t>Retour au ciel </a:t>
            </a:r>
            <a:r>
              <a:rPr lang="fr-FR" sz="3200" b="1" u="sng" dirty="0" smtClean="0">
                <a:latin typeface="+mj-lt"/>
              </a:rPr>
              <a:t>:</a:t>
            </a:r>
          </a:p>
          <a:p>
            <a:r>
              <a:rPr lang="fr-FR" sz="2800" b="1" dirty="0" smtClean="0">
                <a:latin typeface="+mj-lt"/>
              </a:rPr>
              <a:t>Sous </a:t>
            </a:r>
            <a:r>
              <a:rPr lang="fr-FR" sz="2800" b="1" dirty="0">
                <a:latin typeface="+mj-lt"/>
              </a:rPr>
              <a:t>l’action du soleil, l’eau des mers, des lacs, des rivières et des arbres s’évapore et retourne vers </a:t>
            </a:r>
            <a:r>
              <a:rPr lang="fr-FR" sz="2800" b="1" dirty="0" smtClean="0">
                <a:latin typeface="+mj-lt"/>
              </a:rPr>
              <a:t>le ciel.</a:t>
            </a:r>
          </a:p>
          <a:p>
            <a:r>
              <a:rPr lang="fr-FR" sz="2800" b="1" dirty="0" smtClean="0">
                <a:latin typeface="+mj-lt"/>
              </a:rPr>
              <a:t> </a:t>
            </a:r>
          </a:p>
          <a:p>
            <a:r>
              <a:rPr lang="fr-FR" sz="2800" b="1" dirty="0" smtClean="0">
                <a:latin typeface="+mj-lt"/>
              </a:rPr>
              <a:t>Au </a:t>
            </a:r>
            <a:r>
              <a:rPr lang="fr-FR" sz="2800" b="1" dirty="0">
                <a:latin typeface="+mj-lt"/>
              </a:rPr>
              <a:t>contact de l’air frais des hautes altitudes, la vapeur d’eau se refroidit et se transforme à </a:t>
            </a:r>
            <a:r>
              <a:rPr lang="fr-FR" sz="2800" b="1" dirty="0" smtClean="0">
                <a:latin typeface="+mj-lt"/>
              </a:rPr>
              <a:t>nouveau en </a:t>
            </a:r>
            <a:r>
              <a:rPr lang="fr-FR" sz="2800" b="1" dirty="0">
                <a:latin typeface="+mj-lt"/>
              </a:rPr>
              <a:t>gouttes de pluie ou en cristaux de neige qui finiront par tomber sur terre</a:t>
            </a:r>
            <a:r>
              <a:rPr lang="fr-FR" sz="2800" b="1" dirty="0" smtClean="0">
                <a:latin typeface="+mj-lt"/>
              </a:rPr>
              <a:t>.</a:t>
            </a:r>
          </a:p>
          <a:p>
            <a:r>
              <a:rPr lang="fr-FR" sz="2800" b="1" dirty="0" smtClean="0">
                <a:latin typeface="+mj-lt"/>
              </a:rPr>
              <a:t>La </a:t>
            </a:r>
            <a:r>
              <a:rPr lang="fr-FR" sz="2800" b="1" dirty="0">
                <a:latin typeface="+mj-lt"/>
              </a:rPr>
              <a:t>boucle est </a:t>
            </a:r>
            <a:r>
              <a:rPr lang="fr-FR" sz="2800" b="1" dirty="0" smtClean="0">
                <a:latin typeface="+mj-lt"/>
              </a:rPr>
              <a:t>ainsi bouclée!</a:t>
            </a:r>
            <a:endParaRPr lang="fr-FR" sz="2800" b="1" dirty="0">
              <a:latin typeface="+mj-lt"/>
            </a:endParaRPr>
          </a:p>
          <a:p>
            <a:endParaRPr lang="fr-FR" sz="2800" b="1" i="1" u="sng" dirty="0" smtClean="0"/>
          </a:p>
          <a:p>
            <a:r>
              <a:rPr lang="fr-FR" sz="2400" b="1" i="1" dirty="0" smtClean="0">
                <a:latin typeface="+mj-lt"/>
              </a:rPr>
              <a:t>Savez-vous </a:t>
            </a:r>
            <a:r>
              <a:rPr lang="fr-FR" sz="2400" b="1" i="1" dirty="0">
                <a:latin typeface="+mj-lt"/>
              </a:rPr>
              <a:t>que l’eau qui coule dans nos rivières est </a:t>
            </a:r>
            <a:r>
              <a:rPr lang="fr-FR" sz="2800" b="1" i="1" u="sng" dirty="0">
                <a:latin typeface="+mj-lt"/>
              </a:rPr>
              <a:t>la même que celle qui coulait du temps des </a:t>
            </a:r>
            <a:r>
              <a:rPr lang="fr-FR" sz="2800" b="1" i="1" u="sng" dirty="0" smtClean="0">
                <a:latin typeface="+mj-lt"/>
              </a:rPr>
              <a:t>dinosaures? </a:t>
            </a:r>
          </a:p>
          <a:p>
            <a:endParaRPr lang="fr-FR" sz="2400" b="1" i="1" dirty="0">
              <a:latin typeface="+mj-lt"/>
            </a:endParaRPr>
          </a:p>
          <a:p>
            <a:r>
              <a:rPr lang="fr-FR" sz="2400" b="1" i="1" dirty="0" smtClean="0">
                <a:latin typeface="+mj-lt"/>
              </a:rPr>
              <a:t>C’est </a:t>
            </a:r>
            <a:r>
              <a:rPr lang="fr-FR" sz="2400" b="1" i="1" dirty="0">
                <a:latin typeface="+mj-lt"/>
              </a:rPr>
              <a:t>toujours la même eau qui circule entre le ciel et la terre depuis </a:t>
            </a:r>
            <a:r>
              <a:rPr lang="fr-FR" sz="2800" b="1" i="1" u="sng" dirty="0">
                <a:latin typeface="+mj-lt"/>
              </a:rPr>
              <a:t>des millions </a:t>
            </a:r>
            <a:r>
              <a:rPr lang="fr-FR" sz="2800" b="1" i="1" u="sng" dirty="0" smtClean="0">
                <a:latin typeface="+mj-lt"/>
              </a:rPr>
              <a:t>d’années</a:t>
            </a:r>
            <a:r>
              <a:rPr lang="fr-FR" sz="2400" b="1" i="1" dirty="0" smtClean="0">
                <a:latin typeface="+mj-lt"/>
              </a:rPr>
              <a:t>!</a:t>
            </a:r>
            <a:endParaRPr lang="fr-FR" sz="24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84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481">
        <p:circle/>
      </p:transition>
    </mc:Choice>
    <mc:Fallback xmlns="">
      <p:transition spd="slow" advTm="4048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thumbs.dreamstime.com/x/evaporation-241479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784"/>
            <a:ext cx="9144000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843808" y="62373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1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067944" y="141277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3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9552" y="314494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2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316416" y="315401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80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712">
        <p14:prism/>
      </p:transition>
    </mc:Choice>
    <mc:Fallback xmlns="">
      <p:transition spd="slow" advTm="177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5780" y="2204864"/>
            <a:ext cx="7772400" cy="122413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b="1" u="sng" dirty="0" smtClean="0"/>
              <a:t>LES DIFFERENTS COURS D’EAU</a:t>
            </a:r>
            <a:endParaRPr lang="fr-FR" b="1" u="sng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191580" y="3933056"/>
            <a:ext cx="6400800" cy="115212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6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SUIS-JE  ?</a:t>
            </a:r>
            <a:endParaRPr lang="fr-FR" sz="6600" b="1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71600" y="476672"/>
            <a:ext cx="6840760" cy="12618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tx1"/>
                </a:solidFill>
              </a:rPr>
              <a:t>LE JEU DES QUESTIONS</a:t>
            </a:r>
          </a:p>
          <a:p>
            <a:pPr algn="ctr"/>
            <a:r>
              <a:rPr lang="fr-FR" sz="3600" b="1" i="1" dirty="0" smtClean="0">
                <a:solidFill>
                  <a:srgbClr val="00B050"/>
                </a:solidFill>
              </a:rPr>
              <a:t>Tester vos connaissances</a:t>
            </a:r>
            <a:endParaRPr lang="fr-FR" sz="3600" b="1" i="1" dirty="0">
              <a:solidFill>
                <a:srgbClr val="00B05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62878" y="5589240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Une image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Une définition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Vous donnez la réponse !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0836618"/>
      </p:ext>
    </p:extLst>
  </p:cSld>
  <p:clrMapOvr>
    <a:masterClrMapping/>
  </p:clrMapOvr>
  <p:transition spd="slow" advTm="2290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 animBg="1"/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3352" y="2276872"/>
            <a:ext cx="9144000" cy="3096344"/>
          </a:xfr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algn="ctr"/>
            <a:r>
              <a:rPr lang="fr-FR" sz="8000" b="1" dirty="0" smtClean="0">
                <a:solidFill>
                  <a:schemeClr val="tx1"/>
                </a:solidFill>
              </a:rPr>
              <a:t>Qu’est-ce qu’une </a:t>
            </a:r>
            <a:r>
              <a:rPr lang="fr-FR" sz="9600" b="1" dirty="0" smtClean="0">
                <a:solidFill>
                  <a:schemeClr val="tx1"/>
                </a:solidFill>
              </a:rPr>
              <a:t/>
            </a:r>
            <a:br>
              <a:rPr lang="fr-FR" sz="9600" b="1" dirty="0" smtClean="0">
                <a:solidFill>
                  <a:schemeClr val="tx1"/>
                </a:solidFill>
              </a:rPr>
            </a:br>
            <a:r>
              <a:rPr lang="fr-FR" sz="9600" b="1" u="sng" dirty="0" smtClean="0">
                <a:solidFill>
                  <a:schemeClr val="tx1"/>
                </a:solidFill>
              </a:rPr>
              <a:t>A.A.P.P.M.A</a:t>
            </a:r>
            <a:r>
              <a:rPr lang="fr-FR" sz="9600" b="1" u="sng" dirty="0" smtClean="0"/>
              <a:t/>
            </a:r>
            <a:br>
              <a:rPr lang="fr-FR" sz="9600" b="1" u="sng" dirty="0" smtClean="0"/>
            </a:br>
            <a:r>
              <a:rPr lang="fr-FR" sz="9600" b="1" u="sng" dirty="0" smtClean="0"/>
              <a:t/>
            </a:r>
            <a:br>
              <a:rPr lang="fr-FR" sz="9600" b="1" u="sng" dirty="0" smtClean="0"/>
            </a:br>
            <a:r>
              <a:rPr lang="fr-FR" sz="4000" b="1" u="sng" dirty="0" smtClean="0">
                <a:solidFill>
                  <a:schemeClr val="tx1"/>
                </a:solidFill>
              </a:rPr>
              <a:t>Association Agréée pour la pêche </a:t>
            </a:r>
            <a:br>
              <a:rPr lang="fr-FR" sz="4000" b="1" u="sng" dirty="0" smtClean="0">
                <a:solidFill>
                  <a:schemeClr val="tx1"/>
                </a:solidFill>
              </a:rPr>
            </a:br>
            <a:r>
              <a:rPr lang="fr-FR" sz="4000" b="1" u="sng" dirty="0" smtClean="0">
                <a:solidFill>
                  <a:schemeClr val="tx1"/>
                </a:solidFill>
              </a:rPr>
              <a:t>et la protection des milieux aquatiques</a:t>
            </a:r>
            <a:endParaRPr lang="fr-FR" sz="3200" b="1" u="sng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587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250">
        <p14:prism/>
      </p:transition>
    </mc:Choice>
    <mc:Fallback xmlns="">
      <p:transition spd="slow" advTm="5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318592"/>
            <a:ext cx="7806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+mj-lt"/>
              </a:rPr>
              <a:t>Filet </a:t>
            </a:r>
            <a:r>
              <a:rPr lang="fr-FR" sz="2000" dirty="0">
                <a:latin typeface="+mj-lt"/>
              </a:rPr>
              <a:t>d'eau s'écoulant en </a:t>
            </a:r>
            <a:r>
              <a:rPr lang="fr-FR" sz="2000" dirty="0" smtClean="0">
                <a:latin typeface="+mj-lt"/>
              </a:rPr>
              <a:t>surface, sillon </a:t>
            </a:r>
            <a:r>
              <a:rPr lang="fr-FR" sz="2000" dirty="0">
                <a:latin typeface="+mj-lt"/>
              </a:rPr>
              <a:t>où s'écoulent les eaux de ruissellement</a:t>
            </a:r>
            <a:r>
              <a:rPr lang="fr-FR" sz="2000" dirty="0" smtClean="0">
                <a:latin typeface="+mj-lt"/>
              </a:rPr>
              <a:t>. Je suis :</a:t>
            </a:r>
            <a:endParaRPr lang="fr-FR" sz="20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59832" y="5949280"/>
            <a:ext cx="2262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u="sng" dirty="0" smtClean="0"/>
              <a:t> Une rigole</a:t>
            </a:r>
            <a:endParaRPr lang="fr-FR" sz="3600" b="1" u="sng" dirty="0"/>
          </a:p>
        </p:txBody>
      </p:sp>
      <p:pic>
        <p:nvPicPr>
          <p:cNvPr id="2050" name="Picture 2" descr="http://2.bp.blogspot.com/-CVPQFt6pwhQ/UHgGC8p47gI/AAAAAAAAG4U/6X2bOyha0qY/s1600/rigole_1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480720" cy="4762500"/>
          </a:xfrm>
          <a:prstGeom prst="rect">
            <a:avLst/>
          </a:prstGeom>
          <a:noFill/>
          <a:ln w="28575" cmpd="sng">
            <a:solidFill>
              <a:schemeClr val="accent1">
                <a:alpha val="96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537291"/>
      </p:ext>
    </p:extLst>
  </p:cSld>
  <p:clrMapOvr>
    <a:masterClrMapping/>
  </p:clrMapOvr>
  <p:transition spd="slow" advTm="2671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404664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Tout </a:t>
            </a:r>
            <a:r>
              <a:rPr lang="fr-FR" sz="2400" dirty="0"/>
              <a:t>petit ruisseau, </a:t>
            </a:r>
            <a:r>
              <a:rPr lang="fr-FR" sz="2400" dirty="0" smtClean="0"/>
              <a:t>cours </a:t>
            </a:r>
            <a:r>
              <a:rPr lang="fr-FR" sz="2400" dirty="0"/>
              <a:t>d'eau de faible largeur (inférieure à un mètre), souvent au démarrage d'un écoulement</a:t>
            </a:r>
            <a:r>
              <a:rPr lang="fr-FR" sz="2400" dirty="0" smtClean="0"/>
              <a:t>. Je suis :</a:t>
            </a:r>
            <a:endParaRPr lang="fr-FR" sz="2400" dirty="0"/>
          </a:p>
        </p:txBody>
      </p:sp>
      <p:sp>
        <p:nvSpPr>
          <p:cNvPr id="3" name="Rectangle 2"/>
          <p:cNvSpPr/>
          <p:nvPr/>
        </p:nvSpPr>
        <p:spPr>
          <a:xfrm>
            <a:off x="2987824" y="5949280"/>
            <a:ext cx="3690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u="sng" dirty="0" smtClean="0"/>
              <a:t>Un ru ou ruisselet </a:t>
            </a:r>
            <a:endParaRPr lang="fr-FR" sz="3600" b="1" u="sng" dirty="0"/>
          </a:p>
        </p:txBody>
      </p:sp>
      <p:pic>
        <p:nvPicPr>
          <p:cNvPr id="4098" name="Picture 2" descr="http://upload.wikimedia.org/wikipedia/commons/thumb/b/b9/Rettenbach_aus_dem_Filzmoos.JPG/1280px-Rettenbach_aus_dem_Filzmo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340768"/>
            <a:ext cx="6652567" cy="4464496"/>
          </a:xfrm>
          <a:prstGeom prst="rect">
            <a:avLst/>
          </a:prstGeom>
          <a:noFill/>
          <a:ln w="31750">
            <a:solidFill>
              <a:schemeClr val="accent1">
                <a:alpha val="96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4266808"/>
      </p:ext>
    </p:extLst>
  </p:cSld>
  <p:clrMapOvr>
    <a:masterClrMapping/>
  </p:clrMapOvr>
  <p:transition spd="slow" advTm="2481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2" y="188640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2400" dirty="0" smtClean="0">
                <a:latin typeface="+mj-lt"/>
                <a:cs typeface="Arial" pitchFamily="34" charset="0"/>
              </a:rPr>
              <a:t> Petit </a:t>
            </a:r>
            <a:r>
              <a:rPr lang="fr-FR" sz="2400" dirty="0">
                <a:latin typeface="+mj-lt"/>
                <a:cs typeface="Arial" pitchFamily="34" charset="0"/>
              </a:rPr>
              <a:t>cours d'eau peu profond, au débit modéré, alimenté par des sources d'eaux </a:t>
            </a:r>
            <a:r>
              <a:rPr lang="fr-FR" sz="2400" dirty="0" smtClean="0">
                <a:latin typeface="+mj-lt"/>
                <a:cs typeface="Arial" pitchFamily="34" charset="0"/>
              </a:rPr>
              <a:t>naturelles, je suis :</a:t>
            </a:r>
            <a:endParaRPr lang="fr-FR" sz="2400" dirty="0">
              <a:latin typeface="+mj-lt"/>
              <a:cs typeface="Arial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5540"/>
            <a:ext cx="7204264" cy="4984931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Rectangle 4"/>
          <p:cNvSpPr/>
          <p:nvPr/>
        </p:nvSpPr>
        <p:spPr>
          <a:xfrm>
            <a:off x="3461792" y="6165304"/>
            <a:ext cx="2529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u="sng" dirty="0" smtClean="0">
                <a:latin typeface="Arial" pitchFamily="34" charset="0"/>
                <a:cs typeface="Arial" pitchFamily="34" charset="0"/>
              </a:rPr>
              <a:t>Un ruisseau</a:t>
            </a:r>
            <a:endParaRPr lang="fr-FR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4818553"/>
      </p:ext>
    </p:extLst>
  </p:cSld>
  <p:clrMapOvr>
    <a:masterClrMapping/>
  </p:clrMapOvr>
  <p:transition spd="slow" advTm="2515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234333"/>
            <a:ext cx="68825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>
              <a:buNone/>
            </a:pPr>
            <a:r>
              <a:rPr lang="fr-FR" sz="2400" dirty="0" smtClean="0"/>
              <a:t>Chenal </a:t>
            </a:r>
            <a:r>
              <a:rPr lang="fr-FR" sz="2400" dirty="0"/>
              <a:t>superficiel ou souterrain dans lequel s'écoule un flux d’eau continu ou </a:t>
            </a:r>
            <a:r>
              <a:rPr lang="fr-FR" sz="2400" dirty="0" smtClean="0"/>
              <a:t>temporaire, je suis :  </a:t>
            </a:r>
            <a:endParaRPr lang="fr-FR" sz="2400" u="sng" dirty="0"/>
          </a:p>
          <a:p>
            <a:endParaRPr lang="fr-FR" sz="2400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755576" y="476672"/>
            <a:ext cx="6522518" cy="108498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pitchFamily="34" charset="0"/>
              </a:defRPr>
            </a:lvl9pPr>
          </a:lstStyle>
          <a:p>
            <a:endParaRPr lang="fr-FR" u="sng" dirty="0"/>
          </a:p>
        </p:txBody>
      </p:sp>
      <p:pic>
        <p:nvPicPr>
          <p:cNvPr id="4" name="Picture 5" descr="http://www.pleinchamp.com/var/ca_pleinchamp/storage/images/plein_champ/home/actualites-generales/actualites/la-contamination-par-les-pesticides-des-cours-d-eau-est-quasi-generalisee/39685756-1-fre-FR/la-contamination-par-les-pesticides-des-cours-d-eau-est-quasi-generalis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46" y="1247608"/>
            <a:ext cx="6716185" cy="4197616"/>
          </a:xfrm>
          <a:prstGeom prst="rect">
            <a:avLst/>
          </a:prstGeom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Rectangle 4"/>
          <p:cNvSpPr/>
          <p:nvPr/>
        </p:nvSpPr>
        <p:spPr>
          <a:xfrm>
            <a:off x="2051720" y="5589240"/>
            <a:ext cx="4464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>
              <a:buNone/>
            </a:pPr>
            <a:r>
              <a:rPr lang="fr-FR" sz="4400" b="1" u="sng" dirty="0" smtClean="0"/>
              <a:t>Un cours d’eau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6034117"/>
      </p:ext>
    </p:extLst>
  </p:cSld>
  <p:clrMapOvr>
    <a:masterClrMapping/>
  </p:clrMapOvr>
  <p:transition spd="slow" advTm="2325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332656"/>
            <a:ext cx="67385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2400" dirty="0" smtClean="0">
                <a:latin typeface="+mj-lt"/>
                <a:cs typeface="Arial" pitchFamily="34" charset="0"/>
              </a:rPr>
              <a:t>Souvent </a:t>
            </a:r>
            <a:r>
              <a:rPr lang="fr-FR" sz="2400" dirty="0">
                <a:latin typeface="+mj-lt"/>
                <a:cs typeface="Arial" pitchFamily="34" charset="0"/>
              </a:rPr>
              <a:t>d’origine </a:t>
            </a:r>
            <a:r>
              <a:rPr lang="fr-FR" sz="2400" dirty="0" smtClean="0">
                <a:latin typeface="+mj-lt"/>
                <a:cs typeface="Arial" pitchFamily="34" charset="0"/>
              </a:rPr>
              <a:t>artificielle, </a:t>
            </a:r>
            <a:r>
              <a:rPr lang="fr-FR" sz="2400" dirty="0">
                <a:latin typeface="+mj-lt"/>
                <a:cs typeface="Arial" pitchFamily="34" charset="0"/>
              </a:rPr>
              <a:t>étendue d’eau </a:t>
            </a:r>
            <a:r>
              <a:rPr lang="fr-FR" sz="2400" dirty="0" smtClean="0">
                <a:latin typeface="+mj-lt"/>
                <a:cs typeface="Arial" pitchFamily="34" charset="0"/>
              </a:rPr>
              <a:t>close </a:t>
            </a:r>
            <a:r>
              <a:rPr lang="fr-FR" sz="2400" dirty="0">
                <a:latin typeface="+mj-lt"/>
                <a:cs typeface="Arial" pitchFamily="34" charset="0"/>
              </a:rPr>
              <a:t>et </a:t>
            </a:r>
            <a:r>
              <a:rPr lang="fr-FR" sz="2400" dirty="0" smtClean="0">
                <a:latin typeface="+mj-lt"/>
                <a:cs typeface="Arial" pitchFamily="34" charset="0"/>
              </a:rPr>
              <a:t>stagnante, je suis :</a:t>
            </a:r>
            <a:endParaRPr lang="fr-FR" sz="2400" dirty="0">
              <a:latin typeface="+mj-lt"/>
              <a:cs typeface="Arial" pitchFamily="34" charset="0"/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51520" y="476672"/>
            <a:ext cx="7026574" cy="108498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Calibri" pitchFamily="34" charset="0"/>
              </a:defRPr>
            </a:lvl9pPr>
          </a:lstStyle>
          <a:p>
            <a:endParaRPr lang="fr-FR" u="sng" dirty="0"/>
          </a:p>
        </p:txBody>
      </p:sp>
      <p:sp>
        <p:nvSpPr>
          <p:cNvPr id="5" name="Rectangle 4"/>
          <p:cNvSpPr/>
          <p:nvPr/>
        </p:nvSpPr>
        <p:spPr>
          <a:xfrm>
            <a:off x="3419872" y="6021287"/>
            <a:ext cx="22236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fr-FR" sz="3600" b="1" u="sng" dirty="0" smtClean="0">
                <a:latin typeface="Arial" pitchFamily="34" charset="0"/>
                <a:cs typeface="Arial" pitchFamily="34" charset="0"/>
              </a:rPr>
              <a:t>Un étang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28" name="Picture 4" descr="http://www.etangs-delaval.com/upload/les_etangs_domaine_des_etangs_delaval_merville_etangs_delaval_U8szQ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0627"/>
            <a:ext cx="8280920" cy="490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1574315"/>
      </p:ext>
    </p:extLst>
  </p:cSld>
  <p:clrMapOvr>
    <a:masterClrMapping/>
  </p:clrMapOvr>
  <p:transition spd="slow" advTm="437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650" y="188640"/>
            <a:ext cx="8536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Cours </a:t>
            </a:r>
            <a:r>
              <a:rPr lang="fr-FR" sz="2400" dirty="0"/>
              <a:t>d'eau au débit rapide et irrégulier, situé sur une pente plus ou moins </a:t>
            </a:r>
            <a:r>
              <a:rPr lang="fr-FR" sz="2400" dirty="0" smtClean="0"/>
              <a:t>prononcée, </a:t>
            </a:r>
            <a:r>
              <a:rPr lang="fr-FR" sz="2400" dirty="0"/>
              <a:t>sur des terrains accidentés ou en montagne</a:t>
            </a:r>
            <a:r>
              <a:rPr lang="fr-FR" sz="2400" dirty="0" smtClean="0"/>
              <a:t>. Je suis : </a:t>
            </a:r>
            <a:endParaRPr lang="fr-FR" sz="2400" dirty="0"/>
          </a:p>
        </p:txBody>
      </p:sp>
      <p:sp>
        <p:nvSpPr>
          <p:cNvPr id="3" name="Rectangle 2"/>
          <p:cNvSpPr/>
          <p:nvPr/>
        </p:nvSpPr>
        <p:spPr>
          <a:xfrm>
            <a:off x="3434447" y="6146088"/>
            <a:ext cx="2201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u="sng" dirty="0" smtClean="0"/>
              <a:t>Un torrent</a:t>
            </a:r>
            <a:endParaRPr lang="fr-FR" sz="3600" b="1" u="sng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80518"/>
            <a:ext cx="7272808" cy="4638404"/>
          </a:xfrm>
          <a:prstGeom prst="rect">
            <a:avLst/>
          </a:prstGeom>
          <a:noFill/>
          <a:ln w="31750">
            <a:solidFill>
              <a:schemeClr val="accent1">
                <a:alpha val="96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7670373"/>
      </p:ext>
    </p:extLst>
  </p:cSld>
  <p:clrMapOvr>
    <a:masterClrMapping/>
  </p:clrMapOvr>
  <p:transition spd="slow" advTm="2416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144" y="260648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2400" dirty="0" smtClean="0">
                <a:latin typeface="+mj-lt"/>
                <a:cs typeface="Arial" pitchFamily="34" charset="0"/>
              </a:rPr>
              <a:t>Voie </a:t>
            </a:r>
            <a:r>
              <a:rPr lang="fr-FR" sz="2400" dirty="0">
                <a:latin typeface="+mj-lt"/>
                <a:cs typeface="Arial" pitchFamily="34" charset="0"/>
              </a:rPr>
              <a:t>d’eau artificielle creusée pour la </a:t>
            </a:r>
            <a:r>
              <a:rPr lang="fr-FR" sz="2400" dirty="0" smtClean="0">
                <a:latin typeface="+mj-lt"/>
                <a:cs typeface="Arial" pitchFamily="34" charset="0"/>
              </a:rPr>
              <a:t>navigation, je suis :</a:t>
            </a:r>
            <a:endParaRPr lang="fr-FR" sz="2400" dirty="0">
              <a:latin typeface="+mj-lt"/>
              <a:cs typeface="Arial" pitchFamily="34" charset="0"/>
            </a:endParaRPr>
          </a:p>
        </p:txBody>
      </p:sp>
      <p:pic>
        <p:nvPicPr>
          <p:cNvPr id="2050" name="Picture 2" descr="http://1.bp.blogspot.com/_EHbf-gkQ3Hc/THvZpNDr2iI/AAAAAAAAFu0/UoJTgcnjCAs/s1600/summer-ca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44" y="836712"/>
            <a:ext cx="7407655" cy="520850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3563888" y="6124654"/>
            <a:ext cx="2119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fr-FR" sz="3200" b="1" u="sng" dirty="0" smtClean="0">
                <a:latin typeface="Arial" pitchFamily="34" charset="0"/>
                <a:cs typeface="Arial" pitchFamily="34" charset="0"/>
              </a:rPr>
              <a:t>Un canal </a:t>
            </a:r>
            <a:r>
              <a:rPr lang="fr-FR" sz="32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0411734"/>
      </p:ext>
    </p:extLst>
  </p:cSld>
  <p:clrMapOvr>
    <a:masterClrMapping/>
  </p:clrMapOvr>
  <p:transition spd="slow" advTm="1681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116632"/>
            <a:ext cx="7901014" cy="547260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>
                <a:latin typeface="+mj-lt"/>
                <a:cs typeface="Arial" pitchFamily="34" charset="0"/>
              </a:rPr>
              <a:t>Cours d'eau qui s'écoule sous l'effet de la gravité et qui se jette dans un autre cours d’eau ou dans un fleuve, je suis : </a:t>
            </a:r>
          </a:p>
          <a:p>
            <a:pPr>
              <a:buNone/>
            </a:pPr>
            <a:endParaRPr lang="fr-FR" sz="2400" u="sng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200800" cy="4536504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Rectangle 4"/>
          <p:cNvSpPr/>
          <p:nvPr/>
        </p:nvSpPr>
        <p:spPr>
          <a:xfrm>
            <a:off x="3203848" y="5761166"/>
            <a:ext cx="29803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fr-FR" sz="4000" b="1" u="sng" dirty="0" smtClean="0">
                <a:latin typeface="Arial" pitchFamily="34" charset="0"/>
                <a:cs typeface="Arial" pitchFamily="34" charset="0"/>
              </a:rPr>
              <a:t>Une rivière</a:t>
            </a:r>
            <a:r>
              <a:rPr lang="fr-FR" sz="40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265724"/>
      </p:ext>
    </p:extLst>
  </p:cSld>
  <p:clrMapOvr>
    <a:masterClrMapping/>
  </p:clrMapOvr>
  <p:transition spd="slow" advTm="1541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116632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 smtClean="0"/>
              <a:t>Construit </a:t>
            </a:r>
            <a:r>
              <a:rPr lang="fr-FR" sz="2400" dirty="0"/>
              <a:t>en travers d'un </a:t>
            </a:r>
            <a:r>
              <a:rPr lang="fr-FR" sz="2400" dirty="0" smtClean="0"/>
              <a:t>cours d’eau,</a:t>
            </a:r>
            <a:r>
              <a:rPr lang="fr-FR" sz="2400" dirty="0"/>
              <a:t> </a:t>
            </a:r>
            <a:r>
              <a:rPr lang="fr-FR" sz="2400" dirty="0" smtClean="0"/>
              <a:t>je suis destiné à </a:t>
            </a:r>
            <a:r>
              <a:rPr lang="fr-FR" sz="2400" dirty="0"/>
              <a:t>réguler le débit du cours d'eau </a:t>
            </a:r>
            <a:r>
              <a:rPr lang="fr-FR" sz="2400" dirty="0" smtClean="0"/>
              <a:t>ou </a:t>
            </a:r>
            <a:r>
              <a:rPr lang="fr-FR" sz="2400" dirty="0"/>
              <a:t>à en stocker </a:t>
            </a:r>
            <a:r>
              <a:rPr lang="fr-FR" sz="2400" dirty="0" smtClean="0"/>
              <a:t>l'eau, faisant ainsi augmenter </a:t>
            </a:r>
            <a:r>
              <a:rPr lang="fr-FR" sz="2400" dirty="0"/>
              <a:t>le volume d'eau en </a:t>
            </a:r>
            <a:r>
              <a:rPr lang="fr-FR" sz="2400" dirty="0" smtClean="0"/>
              <a:t>amont. </a:t>
            </a:r>
          </a:p>
          <a:p>
            <a:pPr algn="just"/>
            <a:r>
              <a:rPr lang="fr-FR" sz="2400" dirty="0" smtClean="0"/>
              <a:t>Je suis :</a:t>
            </a:r>
            <a:endParaRPr lang="fr-FR" sz="2400" dirty="0"/>
          </a:p>
        </p:txBody>
      </p:sp>
      <p:pic>
        <p:nvPicPr>
          <p:cNvPr id="1026" name="Picture 2" descr="http://www.hydroquebec.com/comprendre/hydroelectricite/images/barrage-trenche-l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365" y="1412776"/>
            <a:ext cx="6108034" cy="4581026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56384" y="6093296"/>
            <a:ext cx="23064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u="sng" dirty="0" smtClean="0"/>
              <a:t>Un barrage</a:t>
            </a:r>
            <a:endParaRPr lang="fr-FR" sz="3600" b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4541610"/>
      </p:ext>
    </p:extLst>
  </p:cSld>
  <p:clrMapOvr>
    <a:masterClrMapping/>
  </p:clrMapOvr>
  <p:transition spd="slow" advTm="2461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260648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2400" dirty="0" smtClean="0">
                <a:latin typeface="+mj-lt"/>
                <a:cs typeface="Arial" pitchFamily="34" charset="0"/>
              </a:rPr>
              <a:t>Cours </a:t>
            </a:r>
            <a:r>
              <a:rPr lang="fr-FR" sz="2400" dirty="0">
                <a:latin typeface="+mj-lt"/>
                <a:cs typeface="Arial" pitchFamily="34" charset="0"/>
              </a:rPr>
              <a:t>d’eau qui se jette dans un autre </a:t>
            </a:r>
            <a:r>
              <a:rPr lang="fr-FR" sz="2400" dirty="0" smtClean="0">
                <a:latin typeface="+mj-lt"/>
                <a:cs typeface="Arial" pitchFamily="34" charset="0"/>
              </a:rPr>
              <a:t>cours d’eau, je suis :</a:t>
            </a:r>
            <a:endParaRPr lang="fr-FR" sz="2400" dirty="0">
              <a:latin typeface="+mj-lt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624736" cy="4968552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Rectangle 4"/>
          <p:cNvSpPr/>
          <p:nvPr/>
        </p:nvSpPr>
        <p:spPr>
          <a:xfrm>
            <a:off x="3059832" y="6021288"/>
            <a:ext cx="2323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fr-FR" sz="3200" b="1" u="sng" dirty="0" smtClean="0">
                <a:latin typeface="Arial" pitchFamily="34" charset="0"/>
                <a:cs typeface="Arial" pitchFamily="34" charset="0"/>
              </a:rPr>
              <a:t>Un affluent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825126"/>
      </p:ext>
    </p:extLst>
  </p:cSld>
  <p:clrMapOvr>
    <a:masterClrMapping/>
  </p:clrMapOvr>
  <p:transition spd="slow" advTm="2891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53192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Rôle de l’A.A.P.P.M.A</a:t>
            </a:r>
            <a:endParaRPr lang="fr-FR" sz="4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1124744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Elle doit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mettre en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œuvre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un plan de Gestion Piscicole conforme aux orientations fixées par la Fédération Départemental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Ce plan visé par l’administration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s’articule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autour de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axes :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 – La protection des milieux aquatiques et la gestion des </a:t>
            </a:r>
            <a:endParaRPr lang="fr-F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ressources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piscicoles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B – L’organisation et la promotion de la pêche de loisir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 – Le suivi et l’évaluation des actions entreprises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 – L’organisation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de la pêche en eau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douce.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229" y="5517232"/>
            <a:ext cx="1662731" cy="124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1274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6081" y="188640"/>
            <a:ext cx="82423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 smtClean="0"/>
              <a:t>Lieu </a:t>
            </a:r>
            <a:r>
              <a:rPr lang="fr-FR" sz="2400" dirty="0"/>
              <a:t>où se rejoignent </a:t>
            </a:r>
            <a:r>
              <a:rPr lang="fr-FR" sz="2400" dirty="0" smtClean="0"/>
              <a:t>deux</a:t>
            </a:r>
            <a:r>
              <a:rPr lang="fr-FR" sz="2400" dirty="0"/>
              <a:t> </a:t>
            </a:r>
            <a:r>
              <a:rPr lang="fr-FR" sz="2400" dirty="0" smtClean="0"/>
              <a:t>cours d’eau. En </a:t>
            </a:r>
            <a:r>
              <a:rPr lang="fr-FR" sz="2400" dirty="0"/>
              <a:t>général, </a:t>
            </a:r>
            <a:r>
              <a:rPr lang="fr-FR" sz="2400" dirty="0" smtClean="0"/>
              <a:t>le cours d’eau qui me rejoint, dont </a:t>
            </a:r>
            <a:r>
              <a:rPr lang="fr-FR" sz="2400" dirty="0"/>
              <a:t>le </a:t>
            </a:r>
            <a:r>
              <a:rPr lang="fr-FR" sz="2400" dirty="0">
                <a:hlinkClick r:id="rId3" tooltip="QIX (hydrologie)"/>
              </a:rPr>
              <a:t>débit</a:t>
            </a:r>
            <a:r>
              <a:rPr lang="fr-FR" sz="2400" dirty="0"/>
              <a:t> est moins </a:t>
            </a:r>
            <a:r>
              <a:rPr lang="fr-FR" sz="2400" dirty="0" smtClean="0"/>
              <a:t>important que le mien, est </a:t>
            </a:r>
            <a:r>
              <a:rPr lang="fr-FR" sz="2400" dirty="0"/>
              <a:t>considéré comme l'</a:t>
            </a:r>
            <a:r>
              <a:rPr lang="fr-FR" sz="2400" u="sng" dirty="0">
                <a:hlinkClick r:id="rId4" tooltip="Affluent"/>
              </a:rPr>
              <a:t>affluent</a:t>
            </a:r>
            <a:r>
              <a:rPr lang="fr-FR" sz="2400" dirty="0"/>
              <a:t>. </a:t>
            </a:r>
          </a:p>
          <a:p>
            <a:pPr algn="just"/>
            <a:r>
              <a:rPr lang="fr-FR" sz="2400" dirty="0" smtClean="0"/>
              <a:t>Je suis : </a:t>
            </a:r>
            <a:endParaRPr lang="fr-FR" sz="2400" dirty="0"/>
          </a:p>
        </p:txBody>
      </p:sp>
      <p:sp>
        <p:nvSpPr>
          <p:cNvPr id="3" name="Rectangle 2"/>
          <p:cNvSpPr/>
          <p:nvPr/>
        </p:nvSpPr>
        <p:spPr>
          <a:xfrm>
            <a:off x="3059832" y="5949280"/>
            <a:ext cx="32161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b="1" u="sng" dirty="0" smtClean="0"/>
              <a:t>Un confluent</a:t>
            </a:r>
            <a:endParaRPr lang="fr-FR" sz="4400" b="1" u="sng" dirty="0"/>
          </a:p>
        </p:txBody>
      </p:sp>
      <p:pic>
        <p:nvPicPr>
          <p:cNvPr id="1028" name="Picture 4" descr="http://upload.wikimedia.org/wikipedia/commons/thumb/c/c7/Verdun-sur-le-Doubs-_confluent_du_Doubset_de_la_Sa%C3%B4ne.JPG/1280px-Verdun-sur-le-Doubs-_confluent_du_Doubset_de_la_Sa%C3%B4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757778"/>
            <a:ext cx="6781692" cy="414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472757" y="414992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Saône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72200" y="3965255"/>
            <a:ext cx="120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Doubs</a:t>
            </a:r>
            <a:endParaRPr lang="fr-FR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210462"/>
      </p:ext>
    </p:extLst>
  </p:cSld>
  <p:clrMapOvr>
    <a:masterClrMapping/>
  </p:clrMapOvr>
  <p:transition spd="slow" advTm="2889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88640"/>
            <a:ext cx="7901014" cy="4525963"/>
          </a:xfrm>
        </p:spPr>
        <p:txBody>
          <a:bodyPr/>
          <a:lstStyle/>
          <a:p>
            <a:pPr>
              <a:buNone/>
            </a:pPr>
            <a:r>
              <a:rPr lang="fr-FR" sz="2400" dirty="0" smtClean="0">
                <a:latin typeface="Arial" pitchFamily="34" charset="0"/>
                <a:cs typeface="Arial" pitchFamily="34" charset="0"/>
              </a:rPr>
              <a:t>Dernière </a:t>
            </a:r>
            <a:r>
              <a:rPr lang="fr-FR" sz="2400" dirty="0">
                <a:latin typeface="Arial" pitchFamily="34" charset="0"/>
                <a:cs typeface="Arial" pitchFamily="34" charset="0"/>
              </a:rPr>
              <a:t>rivière avant d’arriver à la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mer, je suis :  </a:t>
            </a:r>
            <a:endParaRPr lang="fr-FR" sz="24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FR" sz="2400" u="sng" dirty="0">
              <a:latin typeface="Arial" pitchFamily="34" charset="0"/>
              <a:cs typeface="Arial" pitchFamily="34" charset="0"/>
            </a:endParaRPr>
          </a:p>
          <a:p>
            <a:pPr lvl="3">
              <a:buNone/>
            </a:pPr>
            <a:endParaRPr lang="fr-FR" u="sng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19410"/>
            <a:ext cx="7272808" cy="4988999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3336115" y="6011890"/>
            <a:ext cx="21419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fr-FR" sz="3200" b="1" u="sng" dirty="0" smtClean="0">
                <a:latin typeface="Arial" pitchFamily="34" charset="0"/>
                <a:cs typeface="Arial" pitchFamily="34" charset="0"/>
              </a:rPr>
              <a:t>Un fleuve</a:t>
            </a:r>
            <a:r>
              <a:rPr lang="fr-FR" sz="32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5829309"/>
      </p:ext>
    </p:extLst>
  </p:cSld>
  <p:clrMapOvr>
    <a:masterClrMapping/>
  </p:clrMapOvr>
  <p:transition spd="slow" advTm="1263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260648"/>
            <a:ext cx="8424936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400" dirty="0" smtClean="0"/>
              <a:t>Lieu </a:t>
            </a:r>
            <a:r>
              <a:rPr lang="fr-FR" sz="2400" dirty="0"/>
              <a:t>où un </a:t>
            </a:r>
            <a:r>
              <a:rPr lang="fr-FR" sz="2400" dirty="0">
                <a:hlinkClick r:id="rId3" tooltip="Cours d'eau"/>
              </a:rPr>
              <a:t>cours d'eau</a:t>
            </a:r>
            <a:r>
              <a:rPr lang="fr-FR" sz="2400" dirty="0"/>
              <a:t> se jette dans un </a:t>
            </a:r>
            <a:r>
              <a:rPr lang="fr-FR" sz="2400" dirty="0">
                <a:hlinkClick r:id="rId4" tooltip="Lac"/>
              </a:rPr>
              <a:t>lac</a:t>
            </a:r>
            <a:r>
              <a:rPr lang="fr-FR" sz="2400" dirty="0"/>
              <a:t>, une </a:t>
            </a:r>
            <a:r>
              <a:rPr lang="fr-FR" sz="2400" dirty="0">
                <a:hlinkClick r:id="rId5" tooltip="Mer"/>
              </a:rPr>
              <a:t>mer</a:t>
            </a:r>
            <a:r>
              <a:rPr lang="fr-FR" sz="2400" dirty="0"/>
              <a:t>, un </a:t>
            </a:r>
            <a:r>
              <a:rPr lang="fr-FR" sz="2400" dirty="0" smtClean="0">
                <a:hlinkClick r:id="rId6" tooltip="Océan"/>
              </a:rPr>
              <a:t>océan</a:t>
            </a:r>
            <a:r>
              <a:rPr lang="fr-FR" sz="2400" dirty="0" smtClean="0"/>
              <a:t>. </a:t>
            </a:r>
          </a:p>
          <a:p>
            <a:r>
              <a:rPr lang="fr-FR" sz="2400" dirty="0" smtClean="0"/>
              <a:t>Je suis :</a:t>
            </a:r>
            <a:endParaRPr lang="fr-FR" sz="2400" dirty="0"/>
          </a:p>
        </p:txBody>
      </p:sp>
      <p:pic>
        <p:nvPicPr>
          <p:cNvPr id="1026" name="Picture 2" descr="http://www.ouest-france.fr/sites/default/files/styles/image-640x360/public/2014/01/19/sauvetage-dun-plaisancier-tombe-la-m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2612"/>
            <a:ext cx="7920880" cy="48748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Rectangle 1"/>
          <p:cNvSpPr/>
          <p:nvPr/>
        </p:nvSpPr>
        <p:spPr>
          <a:xfrm>
            <a:off x="3107683" y="6165303"/>
            <a:ext cx="3131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u="sng" dirty="0" smtClean="0"/>
              <a:t>Une embouchure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043090"/>
      </p:ext>
    </p:extLst>
  </p:cSld>
  <p:clrMapOvr>
    <a:masterClrMapping/>
  </p:clrMapOvr>
  <p:transition spd="slow" advTm="1880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 smtClean="0">
                <a:latin typeface="+mj-lt"/>
              </a:rPr>
              <a:t>Ensemble </a:t>
            </a:r>
            <a:r>
              <a:rPr lang="fr-FR" sz="2400" dirty="0">
                <a:latin typeface="+mj-lt"/>
              </a:rPr>
              <a:t>des espaces d'eau salée en communication libre et naturelle sur toute l'étendue du </a:t>
            </a:r>
            <a:r>
              <a:rPr lang="fr-FR" sz="2400" dirty="0" smtClean="0">
                <a:latin typeface="+mj-lt"/>
              </a:rPr>
              <a:t>globe.</a:t>
            </a:r>
          </a:p>
          <a:p>
            <a:r>
              <a:rPr lang="fr-FR" sz="2400" dirty="0" smtClean="0">
                <a:latin typeface="+mj-lt"/>
              </a:rPr>
              <a:t>Je suis : </a:t>
            </a:r>
            <a:endParaRPr lang="fr-FR" sz="24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5816" y="6093296"/>
            <a:ext cx="3657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u="sng" dirty="0" smtClean="0"/>
              <a:t>La mer ou l’océan</a:t>
            </a:r>
            <a:endParaRPr lang="fr-FR" sz="3600" b="1" u="sng" dirty="0"/>
          </a:p>
        </p:txBody>
      </p:sp>
      <p:sp>
        <p:nvSpPr>
          <p:cNvPr id="4" name="AutoShape 2" descr="Résultat de recherche d'images pour &quot;mer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ésultat de recherche d'images pour &quot;mer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8" name="Picture 10" descr="http://img0.mxstatic.com/wallpapers/dafcd56ac9ff261e0cf726966bdd3401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52" y="1484784"/>
            <a:ext cx="819291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8655645"/>
      </p:ext>
    </p:extLst>
  </p:cSld>
  <p:clrMapOvr>
    <a:masterClrMapping/>
  </p:clrMapOvr>
  <p:transition spd="slow" advTm="123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276872"/>
            <a:ext cx="88569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</a:rPr>
              <a:t>AMONT / AVAL</a:t>
            </a:r>
          </a:p>
          <a:p>
            <a:pPr algn="ctr"/>
            <a:r>
              <a:rPr lang="fr-FR" sz="4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</a:rPr>
              <a:t>RIVE DROITE / </a:t>
            </a:r>
            <a:r>
              <a:rPr lang="fr-FR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</a:rPr>
              <a:t>RIVE GAUCHE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11560" y="1159936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 smtClean="0"/>
              <a:t>Comment me repérer au bord de ma rivière :</a:t>
            </a:r>
            <a:endParaRPr lang="fr-FR" sz="3200" b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17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3601">
        <p14:prism/>
      </p:transition>
    </mc:Choice>
    <mc:Fallback xmlns="">
      <p:transition spd="slow" advTm="236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://www.coursdeau.com/junior_2/connaissance/fiches/images/espaceu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-549275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2760" y="332656"/>
            <a:ext cx="8933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2000" dirty="0">
                <a:latin typeface="Verdana" pitchFamily="34" charset="0"/>
                <a:cs typeface="Arial" pitchFamily="34" charset="0"/>
              </a:rPr>
              <a:t>Quand tu observes un cours d'eau, </a:t>
            </a:r>
            <a:r>
              <a:rPr lang="fr-FR" altLang="fr-FR" sz="2000" b="1" u="sng" dirty="0" smtClean="0">
                <a:latin typeface="Verdana" pitchFamily="34" charset="0"/>
                <a:cs typeface="Arial" pitchFamily="34" charset="0"/>
              </a:rPr>
              <a:t>l‘Amont</a:t>
            </a:r>
            <a:r>
              <a:rPr lang="fr-FR" altLang="fr-FR" sz="2000" dirty="0" smtClean="0">
                <a:latin typeface="Verdana" pitchFamily="34" charset="0"/>
                <a:cs typeface="Arial" pitchFamily="34" charset="0"/>
              </a:rPr>
              <a:t> </a:t>
            </a:r>
            <a:r>
              <a:rPr lang="fr-FR" altLang="fr-FR" sz="2000" dirty="0">
                <a:latin typeface="Verdana" pitchFamily="34" charset="0"/>
                <a:cs typeface="Arial" pitchFamily="34" charset="0"/>
              </a:rPr>
              <a:t>désigne la partie </a:t>
            </a:r>
            <a:r>
              <a:rPr lang="fr-FR" altLang="fr-FR" sz="2000" b="1" dirty="0">
                <a:latin typeface="Verdana" pitchFamily="34" charset="0"/>
                <a:cs typeface="Arial" pitchFamily="34" charset="0"/>
              </a:rPr>
              <a:t>d'où l'eau vient</a:t>
            </a:r>
            <a:r>
              <a:rPr lang="fr-FR" altLang="fr-FR" sz="2000" dirty="0">
                <a:latin typeface="Verdana" pitchFamily="34" charset="0"/>
                <a:cs typeface="Arial" pitchFamily="34" charset="0"/>
              </a:rPr>
              <a:t>, tandis que </a:t>
            </a:r>
            <a:r>
              <a:rPr lang="fr-FR" altLang="fr-FR" sz="2000" b="1" u="sng" dirty="0" smtClean="0">
                <a:latin typeface="Verdana" pitchFamily="34" charset="0"/>
                <a:cs typeface="Arial" pitchFamily="34" charset="0"/>
              </a:rPr>
              <a:t>l‘Aval</a:t>
            </a:r>
            <a:r>
              <a:rPr lang="fr-FR" altLang="fr-FR" sz="2000" dirty="0" smtClean="0">
                <a:latin typeface="Verdana" pitchFamily="34" charset="0"/>
                <a:cs typeface="Arial" pitchFamily="34" charset="0"/>
              </a:rPr>
              <a:t> </a:t>
            </a:r>
            <a:r>
              <a:rPr lang="fr-FR" altLang="fr-FR" sz="2000" dirty="0">
                <a:latin typeface="Verdana" pitchFamily="34" charset="0"/>
                <a:cs typeface="Arial" pitchFamily="34" charset="0"/>
              </a:rPr>
              <a:t>désigne la partie vers </a:t>
            </a:r>
            <a:r>
              <a:rPr lang="fr-FR" altLang="fr-FR" sz="2000" b="1" dirty="0">
                <a:latin typeface="Verdana" pitchFamily="34" charset="0"/>
                <a:cs typeface="Arial" pitchFamily="34" charset="0"/>
              </a:rPr>
              <a:t>où l'eau s'écoule</a:t>
            </a:r>
            <a:r>
              <a:rPr lang="fr-FR" altLang="fr-FR" sz="2000" b="1" dirty="0" smtClean="0">
                <a:latin typeface="Verdana" pitchFamily="34" charset="0"/>
                <a:cs typeface="Arial" pitchFamily="34" charset="0"/>
              </a:rPr>
              <a:t>..</a:t>
            </a:r>
            <a:endParaRPr lang="fr-FR" b="1" dirty="0"/>
          </a:p>
        </p:txBody>
      </p:sp>
      <p:pic>
        <p:nvPicPr>
          <p:cNvPr id="1029" name="Picture 5" descr="http://upload.wikimedia.org/wikipedia/commons/thumb/7/70/Rives_gauche_et_droite_V2.jpg/220px-Rives_gauche_et_droite_V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4311" y="1209495"/>
            <a:ext cx="5334635" cy="502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21529" y="5229200"/>
            <a:ext cx="1800200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067944" y="1022399"/>
            <a:ext cx="1800200" cy="1420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2792" y="3573016"/>
            <a:ext cx="2311071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AMONT = </a:t>
            </a:r>
            <a:r>
              <a:rPr lang="fr-FR" b="1" dirty="0"/>
              <a:t>MONTAGNE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332187" y="3549659"/>
            <a:ext cx="173194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AVAL =  </a:t>
            </a:r>
            <a:r>
              <a:rPr lang="fr-FR" b="1" dirty="0" smtClean="0"/>
              <a:t>VALLEE</a:t>
            </a:r>
            <a:endParaRPr lang="fr-F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74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1124">
        <p14:prism/>
      </p:transition>
    </mc:Choice>
    <mc:Fallback xmlns="">
      <p:transition spd="slow" advTm="511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3" y="280095"/>
            <a:ext cx="88571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>
                <a:latin typeface="Verdana" pitchFamily="34" charset="0"/>
                <a:cs typeface="Arial" pitchFamily="34" charset="0"/>
              </a:rPr>
              <a:t>Pour repérer la </a:t>
            </a:r>
            <a:r>
              <a:rPr lang="fr-FR" altLang="fr-FR" sz="2000" b="1" u="sng" dirty="0">
                <a:latin typeface="Verdana" pitchFamily="34" charset="0"/>
                <a:cs typeface="Arial" pitchFamily="34" charset="0"/>
              </a:rPr>
              <a:t>rive droite </a:t>
            </a:r>
            <a:r>
              <a:rPr lang="fr-FR" altLang="fr-FR" sz="2000" dirty="0">
                <a:latin typeface="Verdana" pitchFamily="34" charset="0"/>
                <a:cs typeface="Arial" pitchFamily="34" charset="0"/>
              </a:rPr>
              <a:t>et la </a:t>
            </a:r>
            <a:r>
              <a:rPr lang="fr-FR" altLang="fr-FR" sz="2000" b="1" u="sng" dirty="0">
                <a:latin typeface="Verdana" pitchFamily="34" charset="0"/>
                <a:cs typeface="Arial" pitchFamily="34" charset="0"/>
              </a:rPr>
              <a:t>rive gauche </a:t>
            </a:r>
            <a:r>
              <a:rPr lang="fr-FR" altLang="fr-FR" sz="2000" dirty="0">
                <a:latin typeface="Verdana" pitchFamily="34" charset="0"/>
                <a:cs typeface="Arial" pitchFamily="34" charset="0"/>
              </a:rPr>
              <a:t>d'un cours d'eau, c'est très simple : </a:t>
            </a:r>
            <a:r>
              <a:rPr lang="fr-FR" altLang="fr-FR" sz="2000" b="1" i="1" dirty="0">
                <a:latin typeface="Verdana" pitchFamily="34" charset="0"/>
                <a:cs typeface="Arial" pitchFamily="34" charset="0"/>
              </a:rPr>
              <a:t>Tu regardes dans quel sens s'écoule le courant. </a:t>
            </a:r>
            <a:r>
              <a:rPr lang="fr-FR" altLang="fr-FR" sz="2000" b="1" i="1" dirty="0" smtClean="0">
                <a:latin typeface="Verdana" pitchFamily="34" charset="0"/>
                <a:cs typeface="Arial" pitchFamily="34" charset="0"/>
              </a:rPr>
              <a:t>En </a:t>
            </a:r>
            <a:r>
              <a:rPr lang="fr-FR" altLang="fr-FR" sz="2000" b="1" i="1" dirty="0">
                <a:latin typeface="Verdana" pitchFamily="34" charset="0"/>
                <a:cs typeface="Arial" pitchFamily="34" charset="0"/>
              </a:rPr>
              <a:t>fonction de cela la rive droite est à droite, la rive </a:t>
            </a:r>
            <a:r>
              <a:rPr lang="fr-FR" altLang="fr-FR" sz="2000" b="1" i="1" dirty="0" smtClean="0">
                <a:latin typeface="Verdana" pitchFamily="34" charset="0"/>
                <a:cs typeface="Arial" pitchFamily="34" charset="0"/>
              </a:rPr>
              <a:t>gauche est </a:t>
            </a:r>
            <a:r>
              <a:rPr lang="fr-FR" altLang="fr-FR" sz="2000" b="1" i="1" dirty="0">
                <a:latin typeface="Verdana" pitchFamily="34" charset="0"/>
                <a:cs typeface="Arial" pitchFamily="34" charset="0"/>
              </a:rPr>
              <a:t>à gauche !</a:t>
            </a:r>
            <a:r>
              <a:rPr lang="fr-FR" altLang="fr-FR" sz="900" i="1" dirty="0">
                <a:latin typeface="Arial" pitchFamily="34" charset="0"/>
                <a:cs typeface="Arial" pitchFamily="34" charset="0"/>
              </a:rPr>
              <a:t> </a:t>
            </a:r>
            <a:endParaRPr lang="fr-FR" altLang="fr-FR" sz="4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5" descr="http://upload.wikimedia.org/wikipedia/commons/thumb/7/70/Rives_gauche_et_droite_V2.jpg/220px-Rives_gauche_et_droite_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2871" y="900808"/>
            <a:ext cx="5258177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671960" y="1484784"/>
            <a:ext cx="144016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635880" y="5757765"/>
            <a:ext cx="144016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600" dirty="0" smtClean="0"/>
          </a:p>
          <a:p>
            <a:endParaRPr lang="fr-FR" sz="1600" dirty="0"/>
          </a:p>
          <a:p>
            <a:endParaRPr lang="fr-FR" sz="1600" dirty="0" smtClean="0"/>
          </a:p>
          <a:p>
            <a:endParaRPr lang="fr-FR" sz="1600" dirty="0"/>
          </a:p>
        </p:txBody>
      </p:sp>
      <p:sp>
        <p:nvSpPr>
          <p:cNvPr id="5" name="Rectangle 4"/>
          <p:cNvSpPr/>
          <p:nvPr/>
        </p:nvSpPr>
        <p:spPr>
          <a:xfrm>
            <a:off x="2394408" y="5757765"/>
            <a:ext cx="2721508" cy="1109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chemeClr val="tx1"/>
                </a:solidFill>
              </a:rPr>
              <a:t>Rive Droite</a:t>
            </a:r>
            <a:endParaRPr lang="fr-FR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1120" y="1521247"/>
            <a:ext cx="2577492" cy="1440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chemeClr val="tx1"/>
                </a:solidFill>
              </a:rPr>
              <a:t>Rive Gauche</a:t>
            </a:r>
            <a:endParaRPr lang="fr-F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0688" y="764704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8000" b="1" spc="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cours d’eau </a:t>
            </a:r>
          </a:p>
          <a:p>
            <a:pPr algn="ctr"/>
            <a:r>
              <a:rPr lang="fr-FR" sz="6000" b="1" spc="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FR" sz="6000" b="1" spc="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notre Communauté </a:t>
            </a:r>
          </a:p>
          <a:p>
            <a:pPr algn="ctr"/>
            <a:r>
              <a:rPr lang="fr-FR" sz="6000" b="1" spc="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Communes (CC3C)</a:t>
            </a:r>
            <a:endParaRPr lang="fr-FR" sz="6000" b="1" spc="3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605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860">
        <p14:doors dir="vert"/>
      </p:transition>
    </mc:Choice>
    <mc:Fallback xmlns="">
      <p:transition spd="slow" advTm="78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133" y="188640"/>
            <a:ext cx="89030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Quel nom portent ces ruisseaux ?</a:t>
            </a:r>
            <a:endParaRPr lang="fr-FR" sz="4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3" y="1115418"/>
            <a:ext cx="3583365" cy="268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075" y="1115418"/>
            <a:ext cx="3610401" cy="270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074" y="4027512"/>
            <a:ext cx="3610401" cy="270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763688" y="334951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Etouvans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508104" y="331318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Colombier-Fontaine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652120" y="61653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Lougres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2052" name="Picture 4" descr="Petit pont sur le Bief à St-Maurice-Colombi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3" y="4050642"/>
            <a:ext cx="3610401" cy="270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065041" y="6147522"/>
            <a:ext cx="2765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Saint-Maurice-Colombier</a:t>
            </a:r>
            <a:endParaRPr lang="fr-FR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368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8331">
        <p14:prism/>
      </p:transition>
    </mc:Choice>
    <mc:Fallback xmlns="">
      <p:transition spd="slow" advTm="28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0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505123"/>
            <a:ext cx="8496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Arial" pitchFamily="34" charset="0"/>
                <a:cs typeface="Arial" pitchFamily="34" charset="0"/>
              </a:rPr>
              <a:t>Je suis un ruisseau qui traverse le centre-ville de COLOMBIER-FONTAINE. Je sors en haut du pays entre de gros rochers. Je me jette une partie dans le canal du Rhône au Rhin, et l’autre partie dans le Doubs, face à LONGEVELLE SUR LE DOUBS. </a:t>
            </a:r>
          </a:p>
          <a:p>
            <a:endParaRPr lang="fr-FR" sz="2800" dirty="0">
              <a:latin typeface="Arial" pitchFamily="34" charset="0"/>
              <a:cs typeface="Arial" pitchFamily="34" charset="0"/>
            </a:endParaRPr>
          </a:p>
          <a:p>
            <a:r>
              <a:rPr lang="fr-FR" sz="2800" dirty="0" smtClean="0">
                <a:latin typeface="Arial" pitchFamily="34" charset="0"/>
                <a:cs typeface="Arial" pitchFamily="34" charset="0"/>
              </a:rPr>
              <a:t>Je suis : </a:t>
            </a:r>
          </a:p>
          <a:p>
            <a:pPr>
              <a:buNone/>
            </a:pPr>
            <a:endParaRPr lang="fr-FR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9812" y="4725425"/>
            <a:ext cx="3993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fr-FR" sz="5400" b="1" dirty="0" smtClean="0">
                <a:latin typeface="Arial" pitchFamily="34" charset="0"/>
                <a:cs typeface="Arial" pitchFamily="34" charset="0"/>
              </a:rPr>
              <a:t>« </a:t>
            </a:r>
            <a:r>
              <a:rPr lang="fr-FR" sz="5400" b="1" u="sng" dirty="0" smtClean="0">
                <a:latin typeface="Arial" pitchFamily="34" charset="0"/>
                <a:cs typeface="Arial" pitchFamily="34" charset="0"/>
              </a:rPr>
              <a:t>LE BIEF</a:t>
            </a:r>
            <a:r>
              <a:rPr lang="fr-FR" sz="5400" b="1" dirty="0" smtClean="0">
                <a:latin typeface="Arial" pitchFamily="34" charset="0"/>
                <a:cs typeface="Arial" pitchFamily="34" charset="0"/>
              </a:rPr>
              <a:t> »</a:t>
            </a:r>
            <a:endParaRPr lang="fr-FR" sz="5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40954"/>
            <a:ext cx="4683176" cy="351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1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33"/>
    </mc:Choice>
    <mc:Fallback xmlns="">
      <p:transition spd="slow" advTm="33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88640"/>
            <a:ext cx="892899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L’association a pour objet :</a:t>
            </a:r>
          </a:p>
          <a:p>
            <a:endParaRPr lang="fr-FR" sz="2800" dirty="0"/>
          </a:p>
          <a:p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Participer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activement à la protection des milieux aquatiques, </a:t>
            </a:r>
            <a:endParaRPr lang="fr-F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particulier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lutte contre le braconnage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lutte contre la pollution des eaux ou toutes autres causes qui ont pour conséquence la destruction, la dégradation des zones essentielles à la vie du poisson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fr-F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organiser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surveillance, la gestion et l’exploitation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droits de pêche de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ses membres;</a:t>
            </a:r>
          </a:p>
          <a:p>
            <a:endParaRPr lang="fr-F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favoriser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les actions d’informations,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d’éducation auprès des jeunes.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28800"/>
            <a:ext cx="1614661" cy="110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9405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476672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Arial" pitchFamily="34" charset="0"/>
                <a:cs typeface="Arial" pitchFamily="34" charset="0"/>
              </a:rPr>
              <a:t>Je sors de terre en ruisseau depuis le moulin d’ETOUVANS (côté bois de Colombier) pour descendre en direction de COLOMBIER-FONTAINE par bois et champs. Par le passé, j’approvisionnais la commune d’ETOUVANS en eau potable. Je rejoins « le BIEF » de Colombier-Fontaine derrière les écoles de cette commune. </a:t>
            </a:r>
          </a:p>
          <a:p>
            <a:endParaRPr lang="fr-FR" sz="2800" dirty="0">
              <a:latin typeface="Arial" pitchFamily="34" charset="0"/>
              <a:cs typeface="Arial" pitchFamily="34" charset="0"/>
            </a:endParaRPr>
          </a:p>
          <a:p>
            <a:r>
              <a:rPr lang="fr-FR" sz="2800" dirty="0" smtClean="0">
                <a:latin typeface="Arial" pitchFamily="34" charset="0"/>
                <a:cs typeface="Arial" pitchFamily="34" charset="0"/>
              </a:rPr>
              <a:t>Je suis :</a:t>
            </a:r>
          </a:p>
          <a:p>
            <a:endParaRPr lang="fr-FR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3" y="5013175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5400" b="1" dirty="0" smtClean="0">
                <a:latin typeface="Arial" pitchFamily="34" charset="0"/>
                <a:cs typeface="Arial" pitchFamily="34" charset="0"/>
              </a:rPr>
              <a:t>« </a:t>
            </a:r>
            <a:r>
              <a:rPr lang="fr-FR" sz="5400" b="1" u="sng" dirty="0" smtClean="0">
                <a:latin typeface="Arial" pitchFamily="34" charset="0"/>
                <a:cs typeface="Arial" pitchFamily="34" charset="0"/>
              </a:rPr>
              <a:t>Le RORBE</a:t>
            </a:r>
            <a:r>
              <a:rPr lang="fr-FR" sz="5400" b="1" dirty="0" smtClean="0">
                <a:latin typeface="Arial" pitchFamily="34" charset="0"/>
                <a:cs typeface="Arial" pitchFamily="34" charset="0"/>
              </a:rPr>
              <a:t> »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56992"/>
            <a:ext cx="40324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29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0"/>
    </mc:Choice>
    <mc:Fallback xmlns="">
      <p:transition spd="slow" advTm="34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404664"/>
            <a:ext cx="81369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Arial" pitchFamily="34" charset="0"/>
                <a:cs typeface="Arial" pitchFamily="34" charset="0"/>
              </a:rPr>
              <a:t>Je sors de terre entre PRESENTEVILLERS et les Hauts de LOUGRES, pour traverser la commune de LOUGRES. Je me jette dans le Doubs face à la Fonderie de COLOMBIER-FONTAINE. </a:t>
            </a:r>
          </a:p>
          <a:p>
            <a:endParaRPr lang="fr-FR" sz="2800" dirty="0">
              <a:latin typeface="Arial" pitchFamily="34" charset="0"/>
              <a:cs typeface="Arial" pitchFamily="34" charset="0"/>
            </a:endParaRPr>
          </a:p>
          <a:p>
            <a:r>
              <a:rPr lang="fr-FR" sz="2800" dirty="0" smtClean="0">
                <a:latin typeface="Arial" pitchFamily="34" charset="0"/>
                <a:cs typeface="Arial" pitchFamily="34" charset="0"/>
              </a:rPr>
              <a:t>Je suis : </a:t>
            </a:r>
          </a:p>
          <a:p>
            <a:endParaRPr lang="fr-FR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08520" y="4333865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5400" b="1" dirty="0" smtClean="0">
                <a:latin typeface="Arial" pitchFamily="34" charset="0"/>
                <a:cs typeface="Arial" pitchFamily="34" charset="0"/>
              </a:rPr>
              <a:t>« </a:t>
            </a:r>
            <a:r>
              <a:rPr lang="fr-FR" sz="4800" b="1" u="sng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fr-FR" sz="4400" b="1" u="sng" dirty="0" smtClean="0">
                <a:latin typeface="Arial" pitchFamily="34" charset="0"/>
                <a:cs typeface="Arial" pitchFamily="34" charset="0"/>
              </a:rPr>
              <a:t>LOUGRES</a:t>
            </a:r>
            <a:r>
              <a:rPr lang="fr-FR" sz="5400" b="1" dirty="0" smtClean="0">
                <a:latin typeface="Arial" pitchFamily="34" charset="0"/>
                <a:cs typeface="Arial" pitchFamily="34" charset="0"/>
              </a:rPr>
              <a:t> »</a:t>
            </a:r>
            <a:endParaRPr lang="fr-FR" sz="5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ttp://www.cc3c.fr/images/rubrique6/ss_rub56/image_123_137_2_235_9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212976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872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3"/>
    </mc:Choice>
    <mc:Fallback xmlns="">
      <p:transition spd="slow" advTm="18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5544" y="260648"/>
            <a:ext cx="8333062" cy="35283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Je suis le ruisseau qui traverse la commune de SAINT-MAURICE-COLOMBIER. Mon eau sort de terre près de l’autoroute ECOT–VOUJEAUCOURT. Je descends dans la vallée pour m’agrandir dans la commune de SAINT-MAURICE-COLOMBIER et me jeter dans le Doubs.                                                                              Je suis : </a:t>
            </a:r>
          </a:p>
          <a:p>
            <a:pPr marL="0" indent="0">
              <a:buNone/>
            </a:pPr>
            <a:endParaRPr lang="fr-FR" sz="28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fr-FR" sz="4000" b="1" dirty="0" smtClean="0">
                <a:latin typeface="Arial" pitchFamily="34" charset="0"/>
                <a:cs typeface="Arial" pitchFamily="34" charset="0"/>
              </a:rPr>
              <a:t>  </a:t>
            </a:r>
            <a:endParaRPr lang="fr-FR" sz="28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fr-FR" sz="5400" dirty="0" smtClean="0"/>
              <a:t> </a:t>
            </a:r>
          </a:p>
          <a:p>
            <a:endParaRPr lang="fr-FR" sz="5400" dirty="0"/>
          </a:p>
        </p:txBody>
      </p:sp>
      <p:sp>
        <p:nvSpPr>
          <p:cNvPr id="4" name="Rectangle 3"/>
          <p:cNvSpPr/>
          <p:nvPr/>
        </p:nvSpPr>
        <p:spPr>
          <a:xfrm>
            <a:off x="330424" y="4653136"/>
            <a:ext cx="39453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6000" b="1" u="sng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fr-FR" sz="6000" b="1" u="sng" dirty="0">
                <a:latin typeface="Arial" pitchFamily="34" charset="0"/>
                <a:cs typeface="Arial" pitchFamily="34" charset="0"/>
              </a:rPr>
              <a:t> LE BIE »</a:t>
            </a:r>
            <a:endParaRPr lang="fr-FR" sz="6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Petit pont sur le Bief à St-Maurice-Colombi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67006"/>
            <a:ext cx="4632482" cy="347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4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63"/>
    </mc:Choice>
    <mc:Fallback xmlns="">
      <p:transition spd="slow" advTm="31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9/92/Carte_du_Doubs.svg/800px-Carte_du_Doub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6387"/>
            <a:ext cx="6611888" cy="65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5454352" cy="998984"/>
          </a:xfrm>
        </p:spPr>
        <p:txBody>
          <a:bodyPr>
            <a:normAutofit fontScale="90000"/>
          </a:bodyPr>
          <a:lstStyle/>
          <a:p>
            <a:r>
              <a:rPr lang="fr-FR" sz="3600" u="sng" dirty="0" smtClean="0"/>
              <a:t>Les principaux cours d’eau </a:t>
            </a:r>
            <a:br>
              <a:rPr lang="fr-FR" sz="3600" u="sng" dirty="0" smtClean="0"/>
            </a:br>
            <a:r>
              <a:rPr lang="fr-FR" sz="3600" u="sng" dirty="0" smtClean="0"/>
              <a:t>du département</a:t>
            </a:r>
            <a:endParaRPr lang="fr-FR" sz="3600" u="sng" dirty="0"/>
          </a:p>
        </p:txBody>
      </p:sp>
      <p:sp>
        <p:nvSpPr>
          <p:cNvPr id="4" name="Rectangle 3"/>
          <p:cNvSpPr/>
          <p:nvPr/>
        </p:nvSpPr>
        <p:spPr>
          <a:xfrm>
            <a:off x="1308324" y="1196752"/>
            <a:ext cx="1582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u="sng" dirty="0" smtClean="0">
                <a:latin typeface="Arial" pitchFamily="34" charset="0"/>
                <a:cs typeface="Arial" pitchFamily="34" charset="0"/>
              </a:rPr>
              <a:t>Le DESSOUBRE</a:t>
            </a:r>
            <a:endParaRPr lang="fr-FR" sz="1400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2843808" y="1350640"/>
            <a:ext cx="3384376" cy="1430288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25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46"/>
    </mc:Choice>
    <mc:Fallback xmlns="">
      <p:transition spd="slow" advTm="53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appma-doubsetdessoubre.fr/images/igallery/resized/1-100/11-1-850-600-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03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79712" y="404664"/>
            <a:ext cx="4752528" cy="675506"/>
          </a:xfrm>
        </p:spPr>
        <p:txBody>
          <a:bodyPr>
            <a:noAutofit/>
          </a:bodyPr>
          <a:lstStyle/>
          <a:p>
            <a:r>
              <a:rPr lang="fr-FR" b="1" i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DESSOUBRE</a:t>
            </a:r>
            <a:endParaRPr lang="fr-FR" b="1" i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8640960" cy="5328592"/>
          </a:xfrm>
        </p:spPr>
        <p:txBody>
          <a:bodyPr>
            <a:noAutofit/>
          </a:bodyPr>
          <a:lstStyle/>
          <a:p>
            <a:pPr algn="l"/>
            <a:r>
              <a:rPr lang="fr-F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Rivière de 1ère catégorie, prend sa source au cirque de </a:t>
            </a:r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CONSOLATION. </a:t>
            </a:r>
          </a:p>
          <a:p>
            <a:pPr algn="l"/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 : </a:t>
            </a:r>
            <a:r>
              <a:rPr lang="fr-F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 kms </a:t>
            </a:r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/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 </a:t>
            </a:r>
            <a:r>
              <a:rPr lang="fr-F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d’eau de moyenne montagne </a:t>
            </a:r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rejoint le Doubs à </a:t>
            </a:r>
            <a:r>
              <a:rPr lang="fr-F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 </a:t>
            </a:r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HIPPOLYTE.</a:t>
            </a:r>
          </a:p>
          <a:p>
            <a:pPr algn="l"/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Cette </a:t>
            </a:r>
            <a:r>
              <a:rPr lang="fr-F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rivière est un haut lieu de la pêche sportive en </a:t>
            </a:r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France.</a:t>
            </a:r>
          </a:p>
          <a:p>
            <a:pPr algn="l"/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</a:t>
            </a:r>
            <a:r>
              <a:rPr lang="fr-F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subi </a:t>
            </a:r>
            <a:r>
              <a:rPr lang="fr-F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depuis quelques années de graves pollutions qui ont mis en péril sa faune et sa </a:t>
            </a:r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flore.</a:t>
            </a:r>
          </a:p>
          <a:p>
            <a:pPr algn="l"/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Aujourd’hui le </a:t>
            </a:r>
            <a:r>
              <a:rPr lang="fr-FR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Dessoubre</a:t>
            </a:r>
            <a:r>
              <a:rPr lang="fr-F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grâce à l’action des pêcheurs, </a:t>
            </a:r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retrouve </a:t>
            </a:r>
            <a:r>
              <a:rPr lang="fr-F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meilleure santé.</a:t>
            </a:r>
            <a:br>
              <a:rPr lang="fr-F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endParaRPr lang="fr-F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85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9/92/Carte_du_Doubs.svg/800px-Carte_du_Doub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6387"/>
            <a:ext cx="6611888" cy="65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5454352" cy="998984"/>
          </a:xfrm>
        </p:spPr>
        <p:txBody>
          <a:bodyPr>
            <a:normAutofit fontScale="90000"/>
          </a:bodyPr>
          <a:lstStyle/>
          <a:p>
            <a:r>
              <a:rPr lang="fr-FR" sz="3600" u="sng" dirty="0" smtClean="0"/>
              <a:t>Les principaux cours d’eau </a:t>
            </a:r>
            <a:br>
              <a:rPr lang="fr-FR" sz="3600" u="sng" dirty="0" smtClean="0"/>
            </a:br>
            <a:r>
              <a:rPr lang="fr-FR" sz="3600" u="sng" dirty="0" smtClean="0"/>
              <a:t>du département</a:t>
            </a:r>
            <a:endParaRPr lang="fr-FR" sz="3600" u="sng" dirty="0"/>
          </a:p>
        </p:txBody>
      </p:sp>
      <p:sp>
        <p:nvSpPr>
          <p:cNvPr id="6" name="Rectangle 5"/>
          <p:cNvSpPr/>
          <p:nvPr/>
        </p:nvSpPr>
        <p:spPr>
          <a:xfrm>
            <a:off x="929862" y="1837897"/>
            <a:ext cx="10115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u="sng" dirty="0" smtClean="0">
                <a:latin typeface="Arial" pitchFamily="34" charset="0"/>
                <a:cs typeface="Arial" pitchFamily="34" charset="0"/>
              </a:rPr>
              <a:t>L’OGNON</a:t>
            </a:r>
            <a:endParaRPr lang="fr-FR" sz="1400" b="1" u="sng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1979712" y="1991785"/>
            <a:ext cx="1152128" cy="357095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618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46"/>
    </mc:Choice>
    <mc:Fallback xmlns="">
      <p:transition spd="slow" advTm="53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47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470025"/>
          </a:xfrm>
        </p:spPr>
        <p:txBody>
          <a:bodyPr>
            <a:normAutofit/>
          </a:bodyPr>
          <a:lstStyle/>
          <a:p>
            <a:r>
              <a:rPr lang="fr-FR" sz="5400" b="1" i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L’OGNON</a:t>
            </a:r>
            <a:endParaRPr lang="fr-FR" sz="5400" b="1" i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8352928" cy="4392488"/>
          </a:xfrm>
        </p:spPr>
        <p:txBody>
          <a:bodyPr>
            <a:noAutofit/>
          </a:bodyPr>
          <a:lstStyle/>
          <a:p>
            <a:pPr algn="l"/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Prend </a:t>
            </a:r>
            <a:r>
              <a:rPr lang="fr-F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source aux alentours du ballon de SERVANCE (Vosges) </a:t>
            </a:r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/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213,6</a:t>
            </a:r>
            <a:r>
              <a:rPr lang="fr-F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km de </a:t>
            </a:r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longueur.</a:t>
            </a:r>
          </a:p>
          <a:p>
            <a:pPr algn="l"/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Frontière </a:t>
            </a:r>
            <a:r>
              <a:rPr lang="fr-F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symbolique entre le Doubs et la </a:t>
            </a:r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Haute-Saône. </a:t>
            </a:r>
          </a:p>
          <a:p>
            <a:pPr algn="l"/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Rivière </a:t>
            </a:r>
            <a:r>
              <a:rPr lang="fr-F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resté sauvage, l’ognon est réputé pour le carnassier</a:t>
            </a:r>
          </a:p>
          <a:p>
            <a:pPr algn="l"/>
            <a:endParaRPr lang="fr-FR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289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9/92/Carte_du_Doubs.svg/800px-Carte_du_Doub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6387"/>
            <a:ext cx="6611888" cy="65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5454352" cy="998984"/>
          </a:xfrm>
        </p:spPr>
        <p:txBody>
          <a:bodyPr>
            <a:normAutofit fontScale="90000"/>
          </a:bodyPr>
          <a:lstStyle/>
          <a:p>
            <a:r>
              <a:rPr lang="fr-FR" sz="3600" u="sng" dirty="0" smtClean="0"/>
              <a:t>Les principaux cours d’eau </a:t>
            </a:r>
            <a:br>
              <a:rPr lang="fr-FR" sz="3600" u="sng" dirty="0" smtClean="0"/>
            </a:br>
            <a:r>
              <a:rPr lang="fr-FR" sz="3600" u="sng" dirty="0" smtClean="0"/>
              <a:t>du département</a:t>
            </a:r>
            <a:endParaRPr lang="fr-FR" sz="3600" u="sng" dirty="0"/>
          </a:p>
        </p:txBody>
      </p:sp>
      <p:sp>
        <p:nvSpPr>
          <p:cNvPr id="7" name="Rectangle 6"/>
          <p:cNvSpPr/>
          <p:nvPr/>
        </p:nvSpPr>
        <p:spPr>
          <a:xfrm>
            <a:off x="708210" y="2627039"/>
            <a:ext cx="10919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u="sng" dirty="0" smtClean="0">
                <a:latin typeface="Arial" pitchFamily="34" charset="0"/>
                <a:cs typeface="Arial" pitchFamily="34" charset="0"/>
              </a:rPr>
              <a:t>Le DOUBS</a:t>
            </a:r>
            <a:endParaRPr lang="fr-FR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1860448" y="2780928"/>
            <a:ext cx="1703440" cy="18002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323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46"/>
    </mc:Choice>
    <mc:Fallback xmlns="">
      <p:transition spd="slow" advTm="53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340768"/>
            <a:ext cx="9144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ETUDIONS</a:t>
            </a:r>
          </a:p>
          <a:p>
            <a:pPr algn="ctr"/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MAINTENANT</a:t>
            </a:r>
            <a:endParaRPr lang="fr-FR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822">
        <p14:prism/>
      </p:transition>
    </mc:Choice>
    <mc:Fallback xmlns="">
      <p:transition spd="slow" advTm="28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20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7772400" cy="1008111"/>
          </a:xfrm>
        </p:spPr>
        <p:txBody>
          <a:bodyPr>
            <a:normAutofit/>
          </a:bodyPr>
          <a:lstStyle/>
          <a:p>
            <a:r>
              <a:rPr lang="fr-FR" sz="5400" b="1" i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DOUBS</a:t>
            </a:r>
            <a:endParaRPr lang="fr-FR" sz="5400" b="1" i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496" y="1772816"/>
            <a:ext cx="8712968" cy="4680520"/>
          </a:xfrm>
        </p:spPr>
        <p:txBody>
          <a:bodyPr>
            <a:noAutofit/>
          </a:bodyPr>
          <a:lstStyle/>
          <a:p>
            <a:pPr algn="l"/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Rivière </a:t>
            </a:r>
            <a:r>
              <a:rPr lang="fr-F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française et suisse, </a:t>
            </a:r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affluent la </a:t>
            </a:r>
            <a:r>
              <a:rPr lang="fr-F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Saône. </a:t>
            </a:r>
            <a:endParaRPr lang="fr-FR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 </a:t>
            </a:r>
            <a:r>
              <a:rPr lang="fr-F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totale de 453 km, dont 430 km sur le territoire français, il constitue le dixième cours d'eau français par sa longueur </a:t>
            </a:r>
            <a:endParaRPr lang="fr-FR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Prend </a:t>
            </a:r>
            <a:r>
              <a:rPr lang="fr-F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source dans la commune </a:t>
            </a:r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F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Mouthe à 945,5 m </a:t>
            </a:r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d'altitude.</a:t>
            </a:r>
            <a:endParaRPr lang="fr-FR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41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9/92/Carte_du_Doubs.svg/800px-Carte_du_Doub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6387"/>
            <a:ext cx="6611888" cy="65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5454352" cy="998984"/>
          </a:xfrm>
        </p:spPr>
        <p:txBody>
          <a:bodyPr>
            <a:normAutofit fontScale="90000"/>
          </a:bodyPr>
          <a:lstStyle/>
          <a:p>
            <a:r>
              <a:rPr lang="fr-FR" sz="3600" u="sng" dirty="0" smtClean="0"/>
              <a:t>Les principaux cours d’eau </a:t>
            </a:r>
            <a:br>
              <a:rPr lang="fr-FR" sz="3600" u="sng" dirty="0" smtClean="0"/>
            </a:br>
            <a:r>
              <a:rPr lang="fr-FR" sz="3600" u="sng" dirty="0" smtClean="0"/>
              <a:t>du département</a:t>
            </a:r>
            <a:endParaRPr lang="fr-FR" sz="3600" u="sng" dirty="0"/>
          </a:p>
        </p:txBody>
      </p:sp>
      <p:sp>
        <p:nvSpPr>
          <p:cNvPr id="8" name="Rectangle 7"/>
          <p:cNvSpPr/>
          <p:nvPr/>
        </p:nvSpPr>
        <p:spPr>
          <a:xfrm>
            <a:off x="865612" y="3717032"/>
            <a:ext cx="941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u="sng" dirty="0" smtClean="0">
                <a:latin typeface="Arial" pitchFamily="34" charset="0"/>
                <a:cs typeface="Arial" pitchFamily="34" charset="0"/>
              </a:rPr>
              <a:t>La LOUE</a:t>
            </a:r>
            <a:endParaRPr lang="fr-FR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1733691" y="3563404"/>
            <a:ext cx="1470157" cy="307516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581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46"/>
    </mc:Choice>
    <mc:Fallback xmlns="">
      <p:transition spd="slow" advTm="53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4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3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254001"/>
          </a:xfrm>
        </p:spPr>
        <p:txBody>
          <a:bodyPr>
            <a:normAutofit/>
          </a:bodyPr>
          <a:lstStyle/>
          <a:p>
            <a:r>
              <a:rPr lang="fr-FR" sz="5400" b="1" i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LOUE</a:t>
            </a:r>
            <a:endParaRPr lang="fr-FR" sz="5400" b="1" i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9552" y="1484784"/>
            <a:ext cx="7920880" cy="489654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F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Rivière de 126km en 1ere catégorie, </a:t>
            </a:r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prend </a:t>
            </a:r>
            <a:r>
              <a:rPr lang="fr-F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source dans les gorges de NOUAILLES </a:t>
            </a:r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 Ornans.</a:t>
            </a:r>
          </a:p>
          <a:p>
            <a:pPr algn="l"/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jette </a:t>
            </a:r>
            <a:r>
              <a:rPr lang="fr-F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le Doubs sur le secteur de DOLE. </a:t>
            </a:r>
            <a:endParaRPr lang="fr-F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F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Loue était une rivière classée comme l’une des plus belles rivières d’Europe pour la pêche à la mouche. </a:t>
            </a:r>
            <a:endParaRPr lang="fr-FR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</a:t>
            </a:r>
            <a:r>
              <a:rPr lang="fr-F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pollution agricole, industriel et domestique a détruit une bonne partie de son cheptel piscicole.</a:t>
            </a:r>
          </a:p>
          <a:p>
            <a:pPr algn="l"/>
            <a:endParaRPr lang="fr-F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75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9/92/Carte_du_Doubs.svg/800px-Carte_du_Doub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6387"/>
            <a:ext cx="6611888" cy="65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5454352" cy="998984"/>
          </a:xfrm>
        </p:spPr>
        <p:txBody>
          <a:bodyPr>
            <a:normAutofit fontScale="90000"/>
          </a:bodyPr>
          <a:lstStyle/>
          <a:p>
            <a:r>
              <a:rPr lang="fr-FR" sz="3600" u="sng" dirty="0" smtClean="0"/>
              <a:t>Les principaux cours d’eau </a:t>
            </a:r>
            <a:br>
              <a:rPr lang="fr-FR" sz="3600" u="sng" dirty="0" smtClean="0"/>
            </a:br>
            <a:r>
              <a:rPr lang="fr-FR" sz="3600" u="sng" dirty="0" smtClean="0"/>
              <a:t>du département</a:t>
            </a:r>
            <a:endParaRPr lang="fr-FR" sz="3600" u="sng" dirty="0"/>
          </a:p>
        </p:txBody>
      </p:sp>
      <p:sp>
        <p:nvSpPr>
          <p:cNvPr id="25" name="Rectangle 24"/>
          <p:cNvSpPr/>
          <p:nvPr/>
        </p:nvSpPr>
        <p:spPr>
          <a:xfrm>
            <a:off x="1136192" y="5023048"/>
            <a:ext cx="1391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u="sng" dirty="0" smtClean="0">
                <a:latin typeface="Arial" pitchFamily="34" charset="0"/>
                <a:cs typeface="Arial" pitchFamily="34" charset="0"/>
              </a:rPr>
              <a:t>Le CUSANCIN</a:t>
            </a:r>
            <a:endParaRPr lang="fr-FR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2468769" y="2420888"/>
            <a:ext cx="3039335" cy="260216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380312" y="2692931"/>
            <a:ext cx="1763688" cy="769441"/>
          </a:xfrm>
          <a:prstGeom prst="rect">
            <a:avLst/>
          </a:prstGeom>
          <a:solidFill>
            <a:srgbClr val="82F0A7"/>
          </a:solidFill>
        </p:spPr>
        <p:txBody>
          <a:bodyPr wrap="square">
            <a:spAutoFit/>
          </a:bodyPr>
          <a:lstStyle/>
          <a:p>
            <a:pPr algn="ctr"/>
            <a:r>
              <a:rPr lang="fr-FR" sz="1100" b="1" u="sng" dirty="0" smtClean="0">
                <a:latin typeface="Arial" pitchFamily="34" charset="0"/>
                <a:cs typeface="Arial" pitchFamily="34" charset="0"/>
              </a:rPr>
              <a:t>AAPPMA de </a:t>
            </a:r>
          </a:p>
          <a:p>
            <a:pPr algn="ctr"/>
            <a:r>
              <a:rPr lang="fr-FR" sz="1100" b="1" u="sng" dirty="0" smtClean="0">
                <a:latin typeface="Arial" pitchFamily="34" charset="0"/>
                <a:cs typeface="Arial" pitchFamily="34" charset="0"/>
              </a:rPr>
              <a:t>Colombier-Fontaine</a:t>
            </a:r>
          </a:p>
          <a:p>
            <a:pPr algn="ctr"/>
            <a:r>
              <a:rPr lang="fr-FR" sz="1100" b="1" u="sng" dirty="0" smtClean="0">
                <a:latin typeface="Arial" pitchFamily="34" charset="0"/>
                <a:cs typeface="Arial" pitchFamily="34" charset="0"/>
              </a:rPr>
              <a:t>Ruisseaux de </a:t>
            </a:r>
          </a:p>
          <a:p>
            <a:pPr algn="ctr"/>
            <a:r>
              <a:rPr lang="fr-FR" sz="1100" b="1" u="sng" dirty="0" smtClean="0">
                <a:latin typeface="Arial" pitchFamily="34" charset="0"/>
                <a:cs typeface="Arial" pitchFamily="34" charset="0"/>
              </a:rPr>
              <a:t>Rorbe et du Bief</a:t>
            </a:r>
            <a:endParaRPr lang="fr-FR" sz="1100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H="1" flipV="1">
            <a:off x="6084168" y="1700808"/>
            <a:ext cx="1800200" cy="97239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6639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46"/>
    </mc:Choice>
    <mc:Fallback xmlns="">
      <p:transition spd="slow" advTm="53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732240" y="606193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LA SOURCE BLEUE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7913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8.staticflickr.com/7100/7384261282_5db8afde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27652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082354" y="44371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LA SOURCE NOIRE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315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4680520" cy="1470025"/>
          </a:xfrm>
        </p:spPr>
        <p:txBody>
          <a:bodyPr/>
          <a:lstStyle/>
          <a:p>
            <a:r>
              <a:rPr lang="fr-FR" b="1" i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CUSANCIN</a:t>
            </a:r>
            <a:endParaRPr lang="fr-FR" b="1" i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8640960" cy="518457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FR" sz="3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Rivière de 1ere catégorie de </a:t>
            </a:r>
            <a:r>
              <a:rPr lang="fr-FR" sz="3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14km.</a:t>
            </a:r>
          </a:p>
          <a:p>
            <a:pPr algn="l"/>
            <a:r>
              <a:rPr lang="fr-FR" sz="3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Prend sa source au Val </a:t>
            </a:r>
            <a:r>
              <a:rPr lang="fr-FR" sz="3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FR" sz="39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Cusance</a:t>
            </a:r>
            <a:r>
              <a:rPr lang="fr-FR" sz="3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près de Baumes les Dames.</a:t>
            </a:r>
          </a:p>
          <a:p>
            <a:pPr algn="l"/>
            <a:r>
              <a:rPr lang="fr-FR" sz="3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Composé de 2 sources : </a:t>
            </a:r>
            <a:r>
              <a:rPr lang="fr-FR" sz="3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source </a:t>
            </a:r>
            <a:r>
              <a:rPr lang="fr-FR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bleue</a:t>
            </a:r>
            <a:r>
              <a:rPr lang="fr-FR" sz="3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la source noire. </a:t>
            </a:r>
          </a:p>
          <a:p>
            <a:pPr algn="l"/>
            <a:r>
              <a:rPr lang="fr-FR" sz="3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jette dans le Doubs à Baumes les Dames.</a:t>
            </a:r>
            <a:endParaRPr lang="fr-FR" sz="3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r-FR" sz="3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truite a quasiment disparut du cours d’eau seul l’ombre commun arrive à survivre. </a:t>
            </a:r>
          </a:p>
          <a:p>
            <a:pPr algn="l"/>
            <a:r>
              <a:rPr lang="fr-FR" sz="3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endParaRPr lang="fr-F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699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76864" cy="130100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Rivières qui traversent</a:t>
            </a:r>
            <a:b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le Pays de Montbéliard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949234"/>
            <a:ext cx="8229600" cy="4525963"/>
          </a:xfrm>
        </p:spPr>
        <p:txBody>
          <a:bodyPr/>
          <a:lstStyle/>
          <a:p>
            <a:r>
              <a:rPr lang="fr-FR" sz="2800" b="1" dirty="0" smtClean="0"/>
              <a:t>Le Doubs : 453 kms</a:t>
            </a:r>
          </a:p>
          <a:p>
            <a:r>
              <a:rPr lang="fr-FR" sz="2800" b="1" dirty="0" smtClean="0"/>
              <a:t>L’Allan : 60 kms </a:t>
            </a:r>
          </a:p>
          <a:p>
            <a:r>
              <a:rPr lang="fr-FR" sz="2800" b="1" dirty="0" smtClean="0"/>
              <a:t>La Savoureuse : 42 kms</a:t>
            </a:r>
          </a:p>
          <a:p>
            <a:r>
              <a:rPr lang="fr-FR" sz="2800" b="1" dirty="0" smtClean="0"/>
              <a:t>La </a:t>
            </a:r>
            <a:r>
              <a:rPr lang="fr-FR" sz="2800" b="1" dirty="0" err="1" smtClean="0"/>
              <a:t>Lizaine</a:t>
            </a:r>
            <a:r>
              <a:rPr lang="fr-FR" sz="2800" b="1" dirty="0" smtClean="0"/>
              <a:t> : 32 kms</a:t>
            </a:r>
          </a:p>
          <a:p>
            <a:r>
              <a:rPr lang="fr-FR" sz="2800" b="1" dirty="0" smtClean="0"/>
              <a:t>Le </a:t>
            </a:r>
            <a:r>
              <a:rPr lang="fr-FR" sz="2800" b="1" dirty="0" err="1" smtClean="0"/>
              <a:t>Rupt</a:t>
            </a:r>
            <a:r>
              <a:rPr lang="fr-FR" sz="2800" b="1" dirty="0" smtClean="0"/>
              <a:t> : 15 kms</a:t>
            </a:r>
          </a:p>
          <a:p>
            <a:r>
              <a:rPr lang="fr-FR" sz="2800" b="1" dirty="0" smtClean="0"/>
              <a:t>Le Gland : 12 kms</a:t>
            </a:r>
          </a:p>
          <a:p>
            <a:r>
              <a:rPr lang="fr-FR" sz="2400" b="1" dirty="0" smtClean="0"/>
              <a:t>Le Canal du </a:t>
            </a:r>
            <a:r>
              <a:rPr lang="fr-FR" sz="2400" b="1" dirty="0" err="1" smtClean="0"/>
              <a:t>Rhone</a:t>
            </a:r>
            <a:r>
              <a:rPr lang="fr-FR" sz="2400" b="1" dirty="0" smtClean="0"/>
              <a:t> au Rhin : 357 kms</a:t>
            </a:r>
            <a:endParaRPr lang="fr-FR" sz="2400" b="1" dirty="0"/>
          </a:p>
        </p:txBody>
      </p:sp>
      <p:pic>
        <p:nvPicPr>
          <p:cNvPr id="5" name="Picture 2" descr="http://upload.wikimedia.org/wikipedia/commons/thumb/9/92/Carte_du_Doubs.svg/800px-Carte_du_Doub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12776"/>
            <a:ext cx="5112338" cy="506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40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kilarosiere.files.wordpress.com/2012/07/dsc006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251520" y="548680"/>
            <a:ext cx="8640960" cy="172819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L’eau et la rivière !</a:t>
            </a:r>
            <a:endParaRPr kumimoji="0" lang="fr-FR" sz="88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395536" y="3212976"/>
            <a:ext cx="8064896" cy="216024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fr-FR" sz="6600" b="1" i="1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Comment se forme une rivière ?</a:t>
            </a:r>
            <a:endParaRPr kumimoji="0" lang="fr-FR" sz="66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6960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ishcorreze.com/Portals/fishcorreze/rivers/images/20090313_0138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8269"/>
            <a:ext cx="8784976" cy="6474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41579" y="4157941"/>
            <a:ext cx="82089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 smtClean="0">
                <a:solidFill>
                  <a:srgbClr val="FFFF00"/>
                </a:solidFill>
              </a:rPr>
              <a:t>Merci de votre attention!</a:t>
            </a:r>
            <a:endParaRPr lang="fr-FR" sz="6600" b="1" dirty="0">
              <a:solidFill>
                <a:srgbClr val="FFFF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753360" y="6051362"/>
            <a:ext cx="745936" cy="2154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</a:rPr>
              <a:t>JP-YT 2016</a:t>
            </a:r>
            <a:endParaRPr lang="fr-F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8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2"/>
    </mc:Choice>
    <mc:Fallback xmlns="">
      <p:transition spd="slow" advTm="4682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2808" y="1412776"/>
            <a:ext cx="8064896" cy="42165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Cet exposé vous a été présenté par </a:t>
            </a:r>
          </a:p>
          <a:p>
            <a:pPr algn="ctr"/>
            <a:r>
              <a:rPr lang="fr-FR" sz="2800" b="1" u="sng" dirty="0" smtClean="0"/>
              <a:t>la Société de pêche de Colombier-Fontaine</a:t>
            </a:r>
            <a:endParaRPr lang="fr-FR" sz="2800" b="1" dirty="0" smtClean="0"/>
          </a:p>
          <a:p>
            <a:pPr algn="ctr"/>
            <a:endParaRPr lang="fr-FR" sz="2800" dirty="0" smtClean="0"/>
          </a:p>
          <a:p>
            <a:pPr algn="ctr"/>
            <a:r>
              <a:rPr lang="fr-FR" sz="2800" dirty="0" smtClean="0"/>
              <a:t>Présentation réalisée par: </a:t>
            </a:r>
          </a:p>
          <a:p>
            <a:r>
              <a:rPr lang="fr-FR" sz="2800" dirty="0" smtClean="0"/>
              <a:t> </a:t>
            </a:r>
            <a:r>
              <a:rPr lang="fr-FR" sz="2400" dirty="0" smtClean="0"/>
              <a:t>       Monsieur Yves TOCHOT (présentation orale, animation) </a:t>
            </a:r>
          </a:p>
          <a:p>
            <a:r>
              <a:rPr lang="fr-FR" sz="2400" dirty="0" smtClean="0"/>
              <a:t>        Monsieur Jacques POULETTE (conception, réalisation)  </a:t>
            </a:r>
          </a:p>
          <a:p>
            <a:r>
              <a:rPr lang="fr-FR" sz="2400" dirty="0" smtClean="0"/>
              <a:t>        Monsieur Daniel LUTTENAUER (support pédagogique) </a:t>
            </a:r>
          </a:p>
          <a:p>
            <a:r>
              <a:rPr lang="fr-FR" sz="2400" dirty="0" smtClean="0"/>
              <a:t>        Monsieur Alain GALLIOT (support pédagogique) </a:t>
            </a:r>
            <a:endParaRPr lang="fr-FR" sz="2800" dirty="0" smtClean="0"/>
          </a:p>
          <a:p>
            <a:pPr algn="ctr"/>
            <a:r>
              <a:rPr lang="fr-FR" sz="2800" dirty="0" smtClean="0"/>
              <a:t>---------------------------------------</a:t>
            </a:r>
          </a:p>
          <a:p>
            <a:pPr algn="ctr"/>
            <a:endParaRPr 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7753360" y="6051362"/>
            <a:ext cx="995104" cy="2154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dirty="0" smtClean="0"/>
              <a:t>JP-YT  2015/ 2016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21194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566" y="188640"/>
            <a:ext cx="88472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800" b="1" dirty="0" smtClean="0"/>
              <a:t>D'où </a:t>
            </a:r>
            <a:r>
              <a:rPr lang="fr-FR" sz="4800" b="1" dirty="0"/>
              <a:t>vient l'eau de la rivière ?</a:t>
            </a:r>
            <a:endParaRPr lang="fr-FR" sz="4800" dirty="0"/>
          </a:p>
        </p:txBody>
      </p:sp>
      <p:pic>
        <p:nvPicPr>
          <p:cNvPr id="3074" name="Picture 2" descr="http://skilarosiere.files.wordpress.com/2012/07/dsc00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0891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5877272"/>
            <a:ext cx="86151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/>
              <a:t>L’eau des rivières vient du </a:t>
            </a:r>
            <a:r>
              <a:rPr lang="fr-FR" sz="2800" b="1" dirty="0" smtClean="0"/>
              <a:t>ruissellement </a:t>
            </a:r>
            <a:r>
              <a:rPr lang="fr-FR" sz="2800" b="1" dirty="0"/>
              <a:t>de la pluie ou de la fonte des neiges.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4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044">
        <p14:prism/>
      </p:transition>
    </mc:Choice>
    <mc:Fallback xmlns="">
      <p:transition spd="slow" advTm="170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1.storage.canalblog.com/16/80/1111157/85145800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3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3344" y="698792"/>
            <a:ext cx="82886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voyage d’une goutte de pluie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284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429">
        <p14:prism/>
      </p:transition>
    </mc:Choice>
    <mc:Fallback xmlns="">
      <p:transition spd="slow" advTm="94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90" y="1042797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384" y="332656"/>
            <a:ext cx="8717159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r-FR" sz="2800" b="1" dirty="0">
              <a:latin typeface="+mj-lt"/>
            </a:endParaRPr>
          </a:p>
          <a:p>
            <a:pPr algn="just"/>
            <a:r>
              <a:rPr lang="fr-FR" sz="3200" b="1" dirty="0">
                <a:latin typeface="+mj-lt"/>
              </a:rPr>
              <a:t>Une goutte de pluie peut arriver dans une rivière par plusieurs chemins : </a:t>
            </a:r>
            <a:endParaRPr lang="fr-FR" sz="3200" b="1" dirty="0" smtClean="0">
              <a:latin typeface="+mj-lt"/>
            </a:endParaRPr>
          </a:p>
          <a:p>
            <a:pPr algn="just"/>
            <a:endParaRPr lang="fr-FR" sz="3200" b="1" dirty="0" smtClean="0">
              <a:latin typeface="+mj-lt"/>
            </a:endParaRPr>
          </a:p>
          <a:p>
            <a:pPr algn="just"/>
            <a:r>
              <a:rPr lang="fr-FR" sz="3200" b="1" dirty="0" smtClean="0">
                <a:latin typeface="+mj-lt"/>
              </a:rPr>
              <a:t>• </a:t>
            </a:r>
            <a:r>
              <a:rPr lang="fr-FR" sz="3200" b="1" dirty="0">
                <a:latin typeface="+mj-lt"/>
              </a:rPr>
              <a:t>Elle peut y tomber </a:t>
            </a:r>
            <a:r>
              <a:rPr lang="fr-FR" sz="3200" b="1" dirty="0" smtClean="0">
                <a:latin typeface="+mj-lt"/>
              </a:rPr>
              <a:t>directement, </a:t>
            </a:r>
          </a:p>
          <a:p>
            <a:pPr algn="just"/>
            <a:endParaRPr lang="fr-FR" sz="3200" b="1" dirty="0" smtClean="0">
              <a:latin typeface="+mj-lt"/>
            </a:endParaRPr>
          </a:p>
          <a:p>
            <a:pPr algn="just"/>
            <a:r>
              <a:rPr lang="fr-FR" sz="3200" b="1" dirty="0" smtClean="0">
                <a:latin typeface="+mj-lt"/>
              </a:rPr>
              <a:t>• </a:t>
            </a:r>
            <a:r>
              <a:rPr lang="fr-FR" sz="3200" b="1" dirty="0">
                <a:latin typeface="+mj-lt"/>
              </a:rPr>
              <a:t>Elle peut tomber sur le sol et couler à la surface jusqu’à la </a:t>
            </a:r>
            <a:r>
              <a:rPr lang="fr-FR" sz="3200" b="1" dirty="0" smtClean="0">
                <a:latin typeface="+mj-lt"/>
              </a:rPr>
              <a:t>rivière, </a:t>
            </a:r>
          </a:p>
          <a:p>
            <a:pPr algn="just"/>
            <a:endParaRPr lang="fr-FR" sz="3200" b="1" dirty="0" smtClean="0">
              <a:latin typeface="+mj-lt"/>
            </a:endParaRPr>
          </a:p>
          <a:p>
            <a:pPr algn="just"/>
            <a:r>
              <a:rPr lang="fr-FR" sz="3200" b="1" dirty="0" smtClean="0">
                <a:latin typeface="+mj-lt"/>
              </a:rPr>
              <a:t>• </a:t>
            </a:r>
            <a:r>
              <a:rPr lang="fr-FR" sz="3200" b="1" dirty="0">
                <a:latin typeface="+mj-lt"/>
              </a:rPr>
              <a:t>Elle peut aussi s’infiltrer dans le sol et descendre </a:t>
            </a:r>
            <a:r>
              <a:rPr lang="fr-FR" sz="3200" b="1" dirty="0" smtClean="0">
                <a:latin typeface="+mj-lt"/>
              </a:rPr>
              <a:t>profondément.</a:t>
            </a:r>
            <a:endParaRPr lang="fr-FR" sz="3200" b="1" dirty="0">
              <a:latin typeface="+mj-lt"/>
            </a:endParaRPr>
          </a:p>
          <a:p>
            <a:pPr algn="just"/>
            <a:endParaRPr lang="fr-FR" sz="2800" dirty="0" smtClean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963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294">
        <p14:prism/>
      </p:transition>
    </mc:Choice>
    <mc:Fallback xmlns="">
      <p:transition spd="slow" advTm="202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7|3.6|7.1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|18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|1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2|15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|1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8|2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|17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10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|9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|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|4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2|1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|15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|6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4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6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9.1|13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3.3|3.9|1.6|1.8|1.2|1.8|1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|16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9.1|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3|2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3.1|7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2|10.9|1.3|11.9|1.2|4.5|0.9|7.9|0.9|0.9|0.9|1.9|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2|10.9|1.3|11.9|1.2|4.5|0.9|7.9|0.9|0.9|0.9|1.9|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2|10.9|1.3|11.9|1.2|4.5|0.9|7.9|0.9|0.9|0.9|1.9|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2|10.9|1.3|11.9|1.2|4.5|0.9|7.9|0.9|0.9|0.9|1.9|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2|10.9|1.3|11.9|1.2|4.5|0.9|7.9|0.9|0.9|0.9|1.9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4.6|1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9.5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unaise">
  <a:themeElements>
    <a:clrScheme name="Punaise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naise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nai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llage">
  <a:themeElements>
    <a:clrScheme name="Sillag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illage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illage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989</TotalTime>
  <Words>1586</Words>
  <Application>Microsoft Office PowerPoint</Application>
  <PresentationFormat>Affichage à l'écran (4:3)</PresentationFormat>
  <Paragraphs>235</Paragraphs>
  <Slides>61</Slides>
  <Notes>9</Notes>
  <HiddenSlides>0</HiddenSlides>
  <MMClips>0</MMClips>
  <ScaleCrop>false</ScaleCrop>
  <HeadingPairs>
    <vt:vector size="4" baseType="variant">
      <vt:variant>
        <vt:lpstr>Thème</vt:lpstr>
      </vt:variant>
      <vt:variant>
        <vt:i4>6</vt:i4>
      </vt:variant>
      <vt:variant>
        <vt:lpstr>Titres des diapositives</vt:lpstr>
      </vt:variant>
      <vt:variant>
        <vt:i4>61</vt:i4>
      </vt:variant>
    </vt:vector>
  </HeadingPairs>
  <TitlesOfParts>
    <vt:vector size="67" baseType="lpstr">
      <vt:lpstr>Thème Office</vt:lpstr>
      <vt:lpstr>Angles</vt:lpstr>
      <vt:lpstr>Débit</vt:lpstr>
      <vt:lpstr>Punaise</vt:lpstr>
      <vt:lpstr>1_Débit</vt:lpstr>
      <vt:lpstr>Sillage</vt:lpstr>
      <vt:lpstr>Fédération Départementale de Pêche et de Protection du Milieu Aquatique du Doubs</vt:lpstr>
      <vt:lpstr>Qu’est-ce qu’une  A.A.P.P.M.A  Association Agréée pour la pêche  et la protection des milieux aquatiques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DIFFERENTS COURS D’EAU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principaux cours d’eau  du département</vt:lpstr>
      <vt:lpstr>Présentation PowerPoint</vt:lpstr>
      <vt:lpstr>LE DESSOUBRE</vt:lpstr>
      <vt:lpstr>Les principaux cours d’eau  du département</vt:lpstr>
      <vt:lpstr>Présentation PowerPoint</vt:lpstr>
      <vt:lpstr>L’OGNON</vt:lpstr>
      <vt:lpstr>Les principaux cours d’eau  du département</vt:lpstr>
      <vt:lpstr>Présentation PowerPoint</vt:lpstr>
      <vt:lpstr>LE DOUBS</vt:lpstr>
      <vt:lpstr>Les principaux cours d’eau  du département</vt:lpstr>
      <vt:lpstr>Présentation PowerPoint</vt:lpstr>
      <vt:lpstr>LA LOUE</vt:lpstr>
      <vt:lpstr>Les principaux cours d’eau  du département</vt:lpstr>
      <vt:lpstr>Présentation PowerPoint</vt:lpstr>
      <vt:lpstr>Présentation PowerPoint</vt:lpstr>
      <vt:lpstr>LE CUSANCIN</vt:lpstr>
      <vt:lpstr>Rivières qui traversent  le Pays de Montbéliard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DIFFERENTS COURS D’EAU</dc:title>
  <dc:creator>Jacques;POULETTE</dc:creator>
  <cp:lastModifiedBy>Caroline Poulette</cp:lastModifiedBy>
  <cp:revision>164</cp:revision>
  <dcterms:created xsi:type="dcterms:W3CDTF">2014-10-04T16:59:00Z</dcterms:created>
  <dcterms:modified xsi:type="dcterms:W3CDTF">2016-03-23T09:46:45Z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